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579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n-IN"/>
          </a:p>
        </p:txBody>
      </p:sp>
      <p:sp>
        <p:nvSpPr>
          <p:cNvPr id="3" name="Shape 1"/>
          <p:cNvSpPr/>
          <p:nvPr/>
        </p:nvSpPr>
        <p:spPr>
          <a:xfrm>
            <a:off x="0" y="0"/>
            <a:ext cx="14630400" cy="8229600"/>
          </a:xfrm>
          <a:prstGeom prst="rect">
            <a:avLst/>
          </a:prstGeom>
          <a:solidFill>
            <a:srgbClr val="FFFFF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72978"/>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Cold Email Marketing Automation</a:t>
            </a:r>
            <a:endParaRPr lang="en-US" sz="4450" dirty="0"/>
          </a:p>
        </p:txBody>
      </p:sp>
      <p:sp>
        <p:nvSpPr>
          <p:cNvPr id="4" name="Text 1"/>
          <p:cNvSpPr/>
          <p:nvPr/>
        </p:nvSpPr>
        <p:spPr>
          <a:xfrm>
            <a:off x="6280190" y="463069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Automating Outreach to Diamond Retailers using Python, BeautifulSoup &amp; n8n</a:t>
            </a:r>
          </a:p>
          <a:p>
            <a:pPr marL="0" indent="0" algn="l">
              <a:lnSpc>
                <a:spcPts val="2850"/>
              </a:lnSpc>
              <a:buNone/>
            </a:pPr>
            <a:endParaRPr lang="en-US" sz="1750" dirty="0">
              <a:solidFill>
                <a:srgbClr val="272525"/>
              </a:solidFill>
              <a:latin typeface="Inter" pitchFamily="34" charset="0"/>
              <a:ea typeface="Inter" pitchFamily="34" charset="-122"/>
            </a:endParaRPr>
          </a:p>
          <a:p>
            <a:pPr marL="0" indent="0" algn="l">
              <a:lnSpc>
                <a:spcPts val="2850"/>
              </a:lnSpc>
              <a:buNone/>
            </a:pPr>
            <a:r>
              <a:rPr lang="en-US" sz="1750" dirty="0">
                <a:solidFill>
                  <a:srgbClr val="272525"/>
                </a:solidFill>
                <a:latin typeface="Inter" pitchFamily="34" charset="0"/>
                <a:ea typeface="Inter" pitchFamily="34" charset="-122"/>
              </a:rPr>
              <a:t>Presented By: Anshika Sinha – 22108A0045 &amp; Aanchal Choudhary – 22108A0014</a:t>
            </a:r>
            <a:endParaRPr lang="en-US" sz="1750" dirty="0"/>
          </a:p>
        </p:txBody>
      </p:sp>
      <p:pic>
        <p:nvPicPr>
          <p:cNvPr id="6" name="Picture 5">
            <a:extLst>
              <a:ext uri="{FF2B5EF4-FFF2-40B4-BE49-F238E27FC236}">
                <a16:creationId xmlns:a16="http://schemas.microsoft.com/office/drawing/2014/main" id="{D05D3CA0-24CC-FFAA-C19C-0D6DB45C2DA9}"/>
              </a:ext>
            </a:extLst>
          </p:cNvPr>
          <p:cNvPicPr>
            <a:picLocks noChangeAspect="1"/>
          </p:cNvPicPr>
          <p:nvPr/>
        </p:nvPicPr>
        <p:blipFill>
          <a:blip r:embed="rId4"/>
          <a:stretch>
            <a:fillRect/>
          </a:stretch>
        </p:blipFill>
        <p:spPr>
          <a:xfrm>
            <a:off x="12048765" y="7600862"/>
            <a:ext cx="2581635" cy="6287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71049" y="605790"/>
            <a:ext cx="12651343" cy="550783"/>
          </a:xfrm>
          <a:prstGeom prst="rect">
            <a:avLst/>
          </a:prstGeom>
          <a:noFill/>
          <a:ln/>
        </p:spPr>
        <p:txBody>
          <a:bodyPr wrap="none" lIns="0" tIns="0" rIns="0" bIns="0" rtlCol="0" anchor="t"/>
          <a:lstStyle/>
          <a:p>
            <a:pPr marL="0" indent="0" algn="l">
              <a:lnSpc>
                <a:spcPts val="4300"/>
              </a:lnSpc>
              <a:buNone/>
            </a:pPr>
            <a:r>
              <a:rPr lang="en-US" sz="3450" b="1" dirty="0">
                <a:solidFill>
                  <a:srgbClr val="000000"/>
                </a:solidFill>
                <a:latin typeface="Inter Bold" pitchFamily="34" charset="0"/>
                <a:ea typeface="Inter Bold" pitchFamily="34" charset="-122"/>
                <a:cs typeface="Inter Bold" pitchFamily="34" charset="-120"/>
              </a:rPr>
              <a:t>Automating Smart Outreach Through Intelligent Workflows</a:t>
            </a:r>
            <a:endParaRPr lang="en-US" sz="3450" dirty="0"/>
          </a:p>
        </p:txBody>
      </p:sp>
      <p:sp>
        <p:nvSpPr>
          <p:cNvPr id="3" name="Text 1"/>
          <p:cNvSpPr/>
          <p:nvPr/>
        </p:nvSpPr>
        <p:spPr>
          <a:xfrm>
            <a:off x="771049" y="1597104"/>
            <a:ext cx="13088303" cy="1057275"/>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The future of B2B outreach isn't about working harder—it's about working smarter. This automation stack combines the precision of Python, the orchestration power of n8n, and the accessibility of Google Sheets to create a system that scales your reach while maintaining authentic, personalized communication.</a:t>
            </a:r>
            <a:endParaRPr lang="en-US" sz="1700" dirty="0"/>
          </a:p>
        </p:txBody>
      </p:sp>
      <p:sp>
        <p:nvSpPr>
          <p:cNvPr id="4" name="Shape 2"/>
          <p:cNvSpPr/>
          <p:nvPr/>
        </p:nvSpPr>
        <p:spPr>
          <a:xfrm>
            <a:off x="771049" y="4964549"/>
            <a:ext cx="13088303" cy="30480"/>
          </a:xfrm>
          <a:prstGeom prst="roundRect">
            <a:avLst>
              <a:gd name="adj" fmla="val 303564"/>
            </a:avLst>
          </a:prstGeom>
          <a:solidFill>
            <a:srgbClr val="C0C1D7"/>
          </a:solidFill>
          <a:ln/>
        </p:spPr>
        <p:txBody>
          <a:bodyPr/>
          <a:lstStyle/>
          <a:p>
            <a:endParaRPr lang="en-IN"/>
          </a:p>
        </p:txBody>
      </p:sp>
      <p:sp>
        <p:nvSpPr>
          <p:cNvPr id="5" name="Shape 3"/>
          <p:cNvSpPr/>
          <p:nvPr/>
        </p:nvSpPr>
        <p:spPr>
          <a:xfrm>
            <a:off x="3290768" y="4303812"/>
            <a:ext cx="30480" cy="660797"/>
          </a:xfrm>
          <a:prstGeom prst="roundRect">
            <a:avLst>
              <a:gd name="adj" fmla="val 303564"/>
            </a:avLst>
          </a:prstGeom>
          <a:solidFill>
            <a:srgbClr val="C0C1D7"/>
          </a:solidFill>
          <a:ln/>
        </p:spPr>
        <p:txBody>
          <a:bodyPr/>
          <a:lstStyle/>
          <a:p>
            <a:endParaRPr lang="en-IN"/>
          </a:p>
        </p:txBody>
      </p:sp>
      <p:sp>
        <p:nvSpPr>
          <p:cNvPr id="6" name="Shape 4"/>
          <p:cNvSpPr/>
          <p:nvPr/>
        </p:nvSpPr>
        <p:spPr>
          <a:xfrm>
            <a:off x="3058239" y="4716720"/>
            <a:ext cx="495657" cy="495657"/>
          </a:xfrm>
          <a:prstGeom prst="roundRect">
            <a:avLst>
              <a:gd name="adj" fmla="val 18667"/>
            </a:avLst>
          </a:prstGeom>
          <a:solidFill>
            <a:srgbClr val="DADBF1"/>
          </a:solidFill>
          <a:ln w="7620">
            <a:solidFill>
              <a:srgbClr val="C0C1D7"/>
            </a:solidFill>
            <a:prstDash val="solid"/>
          </a:ln>
        </p:spPr>
        <p:txBody>
          <a:bodyPr/>
          <a:lstStyle/>
          <a:p>
            <a:endParaRPr lang="en-IN"/>
          </a:p>
        </p:txBody>
      </p:sp>
      <p:sp>
        <p:nvSpPr>
          <p:cNvPr id="7" name="Text 5"/>
          <p:cNvSpPr/>
          <p:nvPr/>
        </p:nvSpPr>
        <p:spPr>
          <a:xfrm>
            <a:off x="3140809" y="4757976"/>
            <a:ext cx="330398" cy="413028"/>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Inter Bold" pitchFamily="34" charset="0"/>
                <a:ea typeface="Inter Bold" pitchFamily="34" charset="-122"/>
                <a:cs typeface="Inter Bold" pitchFamily="34" charset="-120"/>
              </a:rPr>
              <a:t>1</a:t>
            </a:r>
            <a:endParaRPr lang="en-US" sz="2600" dirty="0"/>
          </a:p>
        </p:txBody>
      </p:sp>
      <p:sp>
        <p:nvSpPr>
          <p:cNvPr id="8" name="Text 6"/>
          <p:cNvSpPr/>
          <p:nvPr/>
        </p:nvSpPr>
        <p:spPr>
          <a:xfrm>
            <a:off x="1929289" y="2902148"/>
            <a:ext cx="2753678" cy="344210"/>
          </a:xfrm>
          <a:prstGeom prst="rect">
            <a:avLst/>
          </a:prstGeom>
          <a:noFill/>
          <a:ln/>
        </p:spPr>
        <p:txBody>
          <a:bodyPr wrap="none" lIns="0" tIns="0" rIns="0" bIns="0" rtlCol="0" anchor="t"/>
          <a:lstStyle/>
          <a:p>
            <a:pPr marL="0" indent="0" algn="ctr">
              <a:lnSpc>
                <a:spcPts val="2700"/>
              </a:lnSpc>
              <a:buNone/>
            </a:pPr>
            <a:r>
              <a:rPr lang="en-US" sz="2150" b="1" dirty="0">
                <a:solidFill>
                  <a:srgbClr val="272525"/>
                </a:solidFill>
                <a:latin typeface="Inter Bold" pitchFamily="34" charset="0"/>
                <a:ea typeface="Inter Bold" pitchFamily="34" charset="-122"/>
                <a:cs typeface="Inter Bold" pitchFamily="34" charset="-120"/>
              </a:rPr>
              <a:t>Data Collection</a:t>
            </a:r>
            <a:endParaRPr lang="en-US" sz="2150" dirty="0"/>
          </a:p>
        </p:txBody>
      </p:sp>
      <p:sp>
        <p:nvSpPr>
          <p:cNvPr id="9" name="Text 7"/>
          <p:cNvSpPr/>
          <p:nvPr/>
        </p:nvSpPr>
        <p:spPr>
          <a:xfrm>
            <a:off x="991314" y="3378518"/>
            <a:ext cx="4629626" cy="704850"/>
          </a:xfrm>
          <a:prstGeom prst="rect">
            <a:avLst/>
          </a:prstGeom>
          <a:noFill/>
          <a:ln/>
        </p:spPr>
        <p:txBody>
          <a:bodyPr wrap="square" lIns="0" tIns="0" rIns="0" bIns="0" rtlCol="0" anchor="t"/>
          <a:lstStyle/>
          <a:p>
            <a:pPr marL="0" indent="0" algn="ctr">
              <a:lnSpc>
                <a:spcPts val="2750"/>
              </a:lnSpc>
              <a:buNone/>
            </a:pPr>
            <a:r>
              <a:rPr lang="en-US" sz="1700" dirty="0">
                <a:solidFill>
                  <a:srgbClr val="272525"/>
                </a:solidFill>
                <a:latin typeface="Inter" pitchFamily="34" charset="0"/>
                <a:ea typeface="Inter" pitchFamily="34" charset="-122"/>
                <a:cs typeface="Inter" pitchFamily="34" charset="-120"/>
              </a:rPr>
              <a:t>Automated scraping builds accurate lead database</a:t>
            </a:r>
            <a:endParaRPr lang="en-US" sz="1700" dirty="0"/>
          </a:p>
        </p:txBody>
      </p:sp>
      <p:sp>
        <p:nvSpPr>
          <p:cNvPr id="10" name="Shape 8"/>
          <p:cNvSpPr/>
          <p:nvPr/>
        </p:nvSpPr>
        <p:spPr>
          <a:xfrm>
            <a:off x="5963483" y="4964490"/>
            <a:ext cx="30480" cy="660797"/>
          </a:xfrm>
          <a:prstGeom prst="roundRect">
            <a:avLst>
              <a:gd name="adj" fmla="val 303564"/>
            </a:avLst>
          </a:prstGeom>
          <a:solidFill>
            <a:srgbClr val="C0C1D7"/>
          </a:solidFill>
          <a:ln/>
        </p:spPr>
        <p:txBody>
          <a:bodyPr/>
          <a:lstStyle/>
          <a:p>
            <a:endParaRPr lang="en-IN"/>
          </a:p>
        </p:txBody>
      </p:sp>
      <p:sp>
        <p:nvSpPr>
          <p:cNvPr id="11" name="Shape 9"/>
          <p:cNvSpPr/>
          <p:nvPr/>
        </p:nvSpPr>
        <p:spPr>
          <a:xfrm>
            <a:off x="5730954" y="4716720"/>
            <a:ext cx="495657" cy="495657"/>
          </a:xfrm>
          <a:prstGeom prst="roundRect">
            <a:avLst>
              <a:gd name="adj" fmla="val 18667"/>
            </a:avLst>
          </a:prstGeom>
          <a:solidFill>
            <a:srgbClr val="DADBF1"/>
          </a:solidFill>
          <a:ln w="7620">
            <a:solidFill>
              <a:srgbClr val="C0C1D7"/>
            </a:solidFill>
            <a:prstDash val="solid"/>
          </a:ln>
        </p:spPr>
        <p:txBody>
          <a:bodyPr/>
          <a:lstStyle/>
          <a:p>
            <a:endParaRPr lang="en-IN"/>
          </a:p>
        </p:txBody>
      </p:sp>
      <p:sp>
        <p:nvSpPr>
          <p:cNvPr id="12" name="Text 10"/>
          <p:cNvSpPr/>
          <p:nvPr/>
        </p:nvSpPr>
        <p:spPr>
          <a:xfrm>
            <a:off x="5813524" y="4757976"/>
            <a:ext cx="330398" cy="413028"/>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Inter Bold" pitchFamily="34" charset="0"/>
                <a:ea typeface="Inter Bold" pitchFamily="34" charset="-122"/>
                <a:cs typeface="Inter Bold" pitchFamily="34" charset="-120"/>
              </a:rPr>
              <a:t>2</a:t>
            </a:r>
            <a:endParaRPr lang="en-US" sz="2600" dirty="0"/>
          </a:p>
        </p:txBody>
      </p:sp>
      <p:sp>
        <p:nvSpPr>
          <p:cNvPr id="13" name="Text 11"/>
          <p:cNvSpPr/>
          <p:nvPr/>
        </p:nvSpPr>
        <p:spPr>
          <a:xfrm>
            <a:off x="4602004" y="5845731"/>
            <a:ext cx="2753678" cy="344210"/>
          </a:xfrm>
          <a:prstGeom prst="rect">
            <a:avLst/>
          </a:prstGeom>
          <a:noFill/>
          <a:ln/>
        </p:spPr>
        <p:txBody>
          <a:bodyPr wrap="none" lIns="0" tIns="0" rIns="0" bIns="0" rtlCol="0" anchor="t"/>
          <a:lstStyle/>
          <a:p>
            <a:pPr marL="0" indent="0" algn="ctr">
              <a:lnSpc>
                <a:spcPts val="2700"/>
              </a:lnSpc>
              <a:buNone/>
            </a:pPr>
            <a:r>
              <a:rPr lang="en-US" sz="2150" b="1" dirty="0">
                <a:solidFill>
                  <a:srgbClr val="272525"/>
                </a:solidFill>
                <a:latin typeface="Inter Bold" pitchFamily="34" charset="0"/>
                <a:ea typeface="Inter Bold" pitchFamily="34" charset="-122"/>
                <a:cs typeface="Inter Bold" pitchFamily="34" charset="-120"/>
              </a:rPr>
              <a:t>Personalization</a:t>
            </a:r>
            <a:endParaRPr lang="en-US" sz="2150" dirty="0"/>
          </a:p>
        </p:txBody>
      </p:sp>
      <p:sp>
        <p:nvSpPr>
          <p:cNvPr id="14" name="Text 12"/>
          <p:cNvSpPr/>
          <p:nvPr/>
        </p:nvSpPr>
        <p:spPr>
          <a:xfrm>
            <a:off x="3664029" y="6322100"/>
            <a:ext cx="4629626" cy="704850"/>
          </a:xfrm>
          <a:prstGeom prst="rect">
            <a:avLst/>
          </a:prstGeom>
          <a:noFill/>
          <a:ln/>
        </p:spPr>
        <p:txBody>
          <a:bodyPr wrap="square" lIns="0" tIns="0" rIns="0" bIns="0" rtlCol="0" anchor="t"/>
          <a:lstStyle/>
          <a:p>
            <a:pPr marL="0" indent="0" algn="ctr">
              <a:lnSpc>
                <a:spcPts val="2750"/>
              </a:lnSpc>
              <a:buNone/>
            </a:pPr>
            <a:r>
              <a:rPr lang="en-US" sz="1700" dirty="0">
                <a:solidFill>
                  <a:srgbClr val="272525"/>
                </a:solidFill>
                <a:latin typeface="Inter" pitchFamily="34" charset="0"/>
                <a:ea typeface="Inter" pitchFamily="34" charset="-122"/>
                <a:cs typeface="Inter" pitchFamily="34" charset="-120"/>
              </a:rPr>
              <a:t>Dynamic templates create authentic messages</a:t>
            </a:r>
            <a:endParaRPr lang="en-US" sz="1700" dirty="0"/>
          </a:p>
        </p:txBody>
      </p:sp>
      <p:sp>
        <p:nvSpPr>
          <p:cNvPr id="15" name="Shape 13"/>
          <p:cNvSpPr/>
          <p:nvPr/>
        </p:nvSpPr>
        <p:spPr>
          <a:xfrm>
            <a:off x="8636198" y="4303812"/>
            <a:ext cx="30480" cy="660797"/>
          </a:xfrm>
          <a:prstGeom prst="roundRect">
            <a:avLst>
              <a:gd name="adj" fmla="val 303564"/>
            </a:avLst>
          </a:prstGeom>
          <a:solidFill>
            <a:srgbClr val="C0C1D7"/>
          </a:solidFill>
          <a:ln/>
        </p:spPr>
        <p:txBody>
          <a:bodyPr/>
          <a:lstStyle/>
          <a:p>
            <a:endParaRPr lang="en-IN"/>
          </a:p>
        </p:txBody>
      </p:sp>
      <p:sp>
        <p:nvSpPr>
          <p:cNvPr id="16" name="Shape 14"/>
          <p:cNvSpPr/>
          <p:nvPr/>
        </p:nvSpPr>
        <p:spPr>
          <a:xfrm>
            <a:off x="8403669" y="4716720"/>
            <a:ext cx="495657" cy="495657"/>
          </a:xfrm>
          <a:prstGeom prst="roundRect">
            <a:avLst>
              <a:gd name="adj" fmla="val 18667"/>
            </a:avLst>
          </a:prstGeom>
          <a:solidFill>
            <a:srgbClr val="DADBF1"/>
          </a:solidFill>
          <a:ln w="7620">
            <a:solidFill>
              <a:srgbClr val="C0C1D7"/>
            </a:solidFill>
            <a:prstDash val="solid"/>
          </a:ln>
        </p:spPr>
        <p:txBody>
          <a:bodyPr/>
          <a:lstStyle/>
          <a:p>
            <a:endParaRPr lang="en-IN"/>
          </a:p>
        </p:txBody>
      </p:sp>
      <p:sp>
        <p:nvSpPr>
          <p:cNvPr id="17" name="Text 15"/>
          <p:cNvSpPr/>
          <p:nvPr/>
        </p:nvSpPr>
        <p:spPr>
          <a:xfrm>
            <a:off x="8486239" y="4757976"/>
            <a:ext cx="330398" cy="413028"/>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Inter Bold" pitchFamily="34" charset="0"/>
                <a:ea typeface="Inter Bold" pitchFamily="34" charset="-122"/>
                <a:cs typeface="Inter Bold" pitchFamily="34" charset="-120"/>
              </a:rPr>
              <a:t>3</a:t>
            </a:r>
            <a:endParaRPr lang="en-US" sz="2600" dirty="0"/>
          </a:p>
        </p:txBody>
      </p:sp>
      <p:sp>
        <p:nvSpPr>
          <p:cNvPr id="18" name="Text 16"/>
          <p:cNvSpPr/>
          <p:nvPr/>
        </p:nvSpPr>
        <p:spPr>
          <a:xfrm>
            <a:off x="7274719" y="2902148"/>
            <a:ext cx="2753678" cy="344210"/>
          </a:xfrm>
          <a:prstGeom prst="rect">
            <a:avLst/>
          </a:prstGeom>
          <a:noFill/>
          <a:ln/>
        </p:spPr>
        <p:txBody>
          <a:bodyPr wrap="none" lIns="0" tIns="0" rIns="0" bIns="0" rtlCol="0" anchor="t"/>
          <a:lstStyle/>
          <a:p>
            <a:pPr marL="0" indent="0" algn="ctr">
              <a:lnSpc>
                <a:spcPts val="2700"/>
              </a:lnSpc>
              <a:buNone/>
            </a:pPr>
            <a:r>
              <a:rPr lang="en-US" sz="2150" b="1" dirty="0">
                <a:solidFill>
                  <a:srgbClr val="272525"/>
                </a:solidFill>
                <a:latin typeface="Inter Bold" pitchFamily="34" charset="0"/>
                <a:ea typeface="Inter Bold" pitchFamily="34" charset="-122"/>
                <a:cs typeface="Inter Bold" pitchFamily="34" charset="-120"/>
              </a:rPr>
              <a:t>Orchestration</a:t>
            </a:r>
            <a:endParaRPr lang="en-US" sz="2150" dirty="0"/>
          </a:p>
        </p:txBody>
      </p:sp>
      <p:sp>
        <p:nvSpPr>
          <p:cNvPr id="19" name="Text 17"/>
          <p:cNvSpPr/>
          <p:nvPr/>
        </p:nvSpPr>
        <p:spPr>
          <a:xfrm>
            <a:off x="6336744" y="3378518"/>
            <a:ext cx="4629626" cy="352425"/>
          </a:xfrm>
          <a:prstGeom prst="rect">
            <a:avLst/>
          </a:prstGeom>
          <a:noFill/>
          <a:ln/>
        </p:spPr>
        <p:txBody>
          <a:bodyPr wrap="none" lIns="0" tIns="0" rIns="0" bIns="0" rtlCol="0" anchor="t"/>
          <a:lstStyle/>
          <a:p>
            <a:pPr marL="0" indent="0" algn="ctr">
              <a:lnSpc>
                <a:spcPts val="2750"/>
              </a:lnSpc>
              <a:buNone/>
            </a:pPr>
            <a:r>
              <a:rPr lang="en-US" sz="1700" dirty="0">
                <a:solidFill>
                  <a:srgbClr val="272525"/>
                </a:solidFill>
                <a:latin typeface="Inter" pitchFamily="34" charset="0"/>
                <a:ea typeface="Inter" pitchFamily="34" charset="-122"/>
                <a:cs typeface="Inter" pitchFamily="34" charset="-120"/>
              </a:rPr>
              <a:t>n8n manages timing and integrations</a:t>
            </a:r>
            <a:endParaRPr lang="en-US" sz="1700" dirty="0"/>
          </a:p>
        </p:txBody>
      </p:sp>
      <p:sp>
        <p:nvSpPr>
          <p:cNvPr id="20" name="Shape 18"/>
          <p:cNvSpPr/>
          <p:nvPr/>
        </p:nvSpPr>
        <p:spPr>
          <a:xfrm>
            <a:off x="11308913" y="4964490"/>
            <a:ext cx="30480" cy="660797"/>
          </a:xfrm>
          <a:prstGeom prst="roundRect">
            <a:avLst>
              <a:gd name="adj" fmla="val 303564"/>
            </a:avLst>
          </a:prstGeom>
          <a:solidFill>
            <a:srgbClr val="C0C1D7"/>
          </a:solidFill>
          <a:ln/>
        </p:spPr>
        <p:txBody>
          <a:bodyPr/>
          <a:lstStyle/>
          <a:p>
            <a:endParaRPr lang="en-IN"/>
          </a:p>
        </p:txBody>
      </p:sp>
      <p:sp>
        <p:nvSpPr>
          <p:cNvPr id="21" name="Shape 19"/>
          <p:cNvSpPr/>
          <p:nvPr/>
        </p:nvSpPr>
        <p:spPr>
          <a:xfrm>
            <a:off x="11076384" y="4716720"/>
            <a:ext cx="495657" cy="495657"/>
          </a:xfrm>
          <a:prstGeom prst="roundRect">
            <a:avLst>
              <a:gd name="adj" fmla="val 18667"/>
            </a:avLst>
          </a:prstGeom>
          <a:solidFill>
            <a:srgbClr val="DADBF1"/>
          </a:solidFill>
          <a:ln w="7620">
            <a:solidFill>
              <a:srgbClr val="C0C1D7"/>
            </a:solidFill>
            <a:prstDash val="solid"/>
          </a:ln>
        </p:spPr>
        <p:txBody>
          <a:bodyPr/>
          <a:lstStyle/>
          <a:p>
            <a:endParaRPr lang="en-IN"/>
          </a:p>
        </p:txBody>
      </p:sp>
      <p:sp>
        <p:nvSpPr>
          <p:cNvPr id="22" name="Text 20"/>
          <p:cNvSpPr/>
          <p:nvPr/>
        </p:nvSpPr>
        <p:spPr>
          <a:xfrm>
            <a:off x="11158954" y="4757976"/>
            <a:ext cx="330398" cy="413028"/>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Inter Bold" pitchFamily="34" charset="0"/>
                <a:ea typeface="Inter Bold" pitchFamily="34" charset="-122"/>
                <a:cs typeface="Inter Bold" pitchFamily="34" charset="-120"/>
              </a:rPr>
              <a:t>4</a:t>
            </a:r>
            <a:endParaRPr lang="en-US" sz="2600" dirty="0"/>
          </a:p>
        </p:txBody>
      </p:sp>
      <p:sp>
        <p:nvSpPr>
          <p:cNvPr id="23" name="Text 21"/>
          <p:cNvSpPr/>
          <p:nvPr/>
        </p:nvSpPr>
        <p:spPr>
          <a:xfrm>
            <a:off x="9947434" y="5845731"/>
            <a:ext cx="2753678" cy="344210"/>
          </a:xfrm>
          <a:prstGeom prst="rect">
            <a:avLst/>
          </a:prstGeom>
          <a:noFill/>
          <a:ln/>
        </p:spPr>
        <p:txBody>
          <a:bodyPr wrap="none" lIns="0" tIns="0" rIns="0" bIns="0" rtlCol="0" anchor="t"/>
          <a:lstStyle/>
          <a:p>
            <a:pPr marL="0" indent="0" algn="ctr">
              <a:lnSpc>
                <a:spcPts val="2700"/>
              </a:lnSpc>
              <a:buNone/>
            </a:pPr>
            <a:r>
              <a:rPr lang="en-US" sz="2150" b="1" dirty="0">
                <a:solidFill>
                  <a:srgbClr val="272525"/>
                </a:solidFill>
                <a:latin typeface="Inter Bold" pitchFamily="34" charset="0"/>
                <a:ea typeface="Inter Bold" pitchFamily="34" charset="-122"/>
                <a:cs typeface="Inter Bold" pitchFamily="34" charset="-120"/>
              </a:rPr>
              <a:t>Optimization</a:t>
            </a:r>
            <a:endParaRPr lang="en-US" sz="2150" dirty="0"/>
          </a:p>
        </p:txBody>
      </p:sp>
      <p:sp>
        <p:nvSpPr>
          <p:cNvPr id="24" name="Text 22"/>
          <p:cNvSpPr/>
          <p:nvPr/>
        </p:nvSpPr>
        <p:spPr>
          <a:xfrm>
            <a:off x="9009459" y="6322100"/>
            <a:ext cx="4629626" cy="352425"/>
          </a:xfrm>
          <a:prstGeom prst="rect">
            <a:avLst/>
          </a:prstGeom>
          <a:noFill/>
          <a:ln/>
        </p:spPr>
        <p:txBody>
          <a:bodyPr wrap="none" lIns="0" tIns="0" rIns="0" bIns="0" rtlCol="0" anchor="t"/>
          <a:lstStyle/>
          <a:p>
            <a:pPr marL="0" indent="0" algn="ctr">
              <a:lnSpc>
                <a:spcPts val="2750"/>
              </a:lnSpc>
              <a:buNone/>
            </a:pPr>
            <a:r>
              <a:rPr lang="en-US" sz="1700" dirty="0">
                <a:solidFill>
                  <a:srgbClr val="272525"/>
                </a:solidFill>
                <a:latin typeface="Inter" pitchFamily="34" charset="0"/>
                <a:ea typeface="Inter" pitchFamily="34" charset="-122"/>
                <a:cs typeface="Inter" pitchFamily="34" charset="-120"/>
              </a:rPr>
              <a:t>Performance data refines every campaign</a:t>
            </a:r>
            <a:endParaRPr lang="en-US" sz="1700" dirty="0"/>
          </a:p>
        </p:txBody>
      </p:sp>
      <p:sp>
        <p:nvSpPr>
          <p:cNvPr id="25" name="Text 23"/>
          <p:cNvSpPr/>
          <p:nvPr/>
        </p:nvSpPr>
        <p:spPr>
          <a:xfrm>
            <a:off x="771049" y="7274719"/>
            <a:ext cx="13088303" cy="352425"/>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Start automating your outreach today and transform how your team connects with diamond retailers worldwide.</a:t>
            </a:r>
            <a:endParaRPr lang="en-US" sz="1700" dirty="0"/>
          </a:p>
        </p:txBody>
      </p:sp>
      <p:pic>
        <p:nvPicPr>
          <p:cNvPr id="26" name="Picture 25">
            <a:extLst>
              <a:ext uri="{FF2B5EF4-FFF2-40B4-BE49-F238E27FC236}">
                <a16:creationId xmlns:a16="http://schemas.microsoft.com/office/drawing/2014/main" id="{BAA57CB8-4A3C-F333-B623-6ABBCCEE823A}"/>
              </a:ext>
            </a:extLst>
          </p:cNvPr>
          <p:cNvPicPr>
            <a:picLocks noChangeAspect="1"/>
          </p:cNvPicPr>
          <p:nvPr/>
        </p:nvPicPr>
        <p:blipFill>
          <a:blip r:embed="rId3"/>
          <a:stretch>
            <a:fillRect/>
          </a:stretch>
        </p:blipFill>
        <p:spPr>
          <a:xfrm>
            <a:off x="12048765" y="7612013"/>
            <a:ext cx="2581635" cy="6287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48057" y="995005"/>
            <a:ext cx="6230303" cy="462796"/>
          </a:xfrm>
          <a:prstGeom prst="rect">
            <a:avLst/>
          </a:prstGeom>
          <a:noFill/>
          <a:ln/>
        </p:spPr>
        <p:txBody>
          <a:bodyPr wrap="none" lIns="0" tIns="0" rIns="0" bIns="0" rtlCol="0" anchor="t"/>
          <a:lstStyle/>
          <a:p>
            <a:pPr marL="0" indent="0" algn="l">
              <a:lnSpc>
                <a:spcPts val="3600"/>
              </a:lnSpc>
              <a:buNone/>
            </a:pPr>
            <a:r>
              <a:rPr lang="en-US" sz="3600" b="1" dirty="0">
                <a:solidFill>
                  <a:srgbClr val="000000"/>
                </a:solidFill>
                <a:latin typeface="Inter Bold" pitchFamily="34" charset="0"/>
                <a:ea typeface="Inter Bold" pitchFamily="34" charset="-122"/>
                <a:cs typeface="Inter Bold" pitchFamily="34" charset="-120"/>
              </a:rPr>
              <a:t>Streamlining End-to-End Outreach</a:t>
            </a:r>
            <a:endParaRPr lang="en-US" sz="3600" dirty="0"/>
          </a:p>
        </p:txBody>
      </p:sp>
      <p:sp>
        <p:nvSpPr>
          <p:cNvPr id="3" name="Text 1"/>
          <p:cNvSpPr/>
          <p:nvPr/>
        </p:nvSpPr>
        <p:spPr>
          <a:xfrm>
            <a:off x="648057" y="2169676"/>
            <a:ext cx="6441281" cy="1184910"/>
          </a:xfrm>
          <a:prstGeom prst="rect">
            <a:avLst/>
          </a:prstGeom>
          <a:noFill/>
          <a:ln/>
        </p:spPr>
        <p:txBody>
          <a:bodyPr wrap="square" lIns="0" tIns="0" rIns="0" bIns="0" rtlCol="0" anchor="t"/>
          <a:lstStyle/>
          <a:p>
            <a:pPr marL="0" indent="0" algn="l">
              <a:lnSpc>
                <a:spcPts val="2300"/>
              </a:lnSpc>
              <a:buNone/>
            </a:pPr>
            <a:r>
              <a:rPr lang="en-US" sz="2400" dirty="0">
                <a:solidFill>
                  <a:srgbClr val="272525"/>
                </a:solidFill>
                <a:latin typeface="Inter" pitchFamily="34" charset="0"/>
                <a:ea typeface="Inter" pitchFamily="34" charset="-122"/>
                <a:cs typeface="Inter" pitchFamily="34" charset="-120"/>
              </a:rPr>
              <a:t>Modern diamond retail requires precision and scale. This automation workflow transforms how businesses connect with potential partners by eliminating manual processes while maintaining personalized communication.</a:t>
            </a:r>
            <a:endParaRPr lang="en-US" sz="2400" dirty="0"/>
          </a:p>
        </p:txBody>
      </p:sp>
      <p:sp>
        <p:nvSpPr>
          <p:cNvPr id="4" name="Text 2"/>
          <p:cNvSpPr/>
          <p:nvPr/>
        </p:nvSpPr>
        <p:spPr>
          <a:xfrm>
            <a:off x="648057" y="5095637"/>
            <a:ext cx="6441281" cy="888682"/>
          </a:xfrm>
          <a:prstGeom prst="rect">
            <a:avLst/>
          </a:prstGeom>
          <a:noFill/>
          <a:ln/>
        </p:spPr>
        <p:txBody>
          <a:bodyPr wrap="square" lIns="0" tIns="0" rIns="0" bIns="0" rtlCol="0" anchor="t"/>
          <a:lstStyle/>
          <a:p>
            <a:pPr marL="0" indent="0" algn="l">
              <a:lnSpc>
                <a:spcPts val="2300"/>
              </a:lnSpc>
              <a:buNone/>
            </a:pPr>
            <a:r>
              <a:rPr lang="en-US" sz="2400" dirty="0">
                <a:solidFill>
                  <a:srgbClr val="272525"/>
                </a:solidFill>
                <a:latin typeface="Inter" pitchFamily="34" charset="0"/>
                <a:ea typeface="Inter" pitchFamily="34" charset="-122"/>
                <a:cs typeface="Inter" pitchFamily="34" charset="-120"/>
              </a:rPr>
              <a:t>By integrating Python-based data collection, intelligent email generation, and n8n workflow orchestration, retailers can reach more prospects with less effort—all while tracking performance in real time.</a:t>
            </a:r>
            <a:endParaRPr lang="en-US" sz="2400" dirty="0"/>
          </a:p>
        </p:txBody>
      </p:sp>
      <p:sp>
        <p:nvSpPr>
          <p:cNvPr id="5" name="Shape 3"/>
          <p:cNvSpPr/>
          <p:nvPr/>
        </p:nvSpPr>
        <p:spPr>
          <a:xfrm>
            <a:off x="7548682" y="1457801"/>
            <a:ext cx="6441281" cy="1896785"/>
          </a:xfrm>
          <a:prstGeom prst="roundRect">
            <a:avLst>
              <a:gd name="adj" fmla="val 4100"/>
            </a:avLst>
          </a:prstGeom>
          <a:solidFill>
            <a:srgbClr val="DADBF1"/>
          </a:solidFill>
          <a:ln w="7620">
            <a:solidFill>
              <a:srgbClr val="C0C1D7"/>
            </a:solidFill>
            <a:prstDash val="solid"/>
          </a:ln>
        </p:spPr>
        <p:txBody>
          <a:bodyPr/>
          <a:lstStyle/>
          <a:p>
            <a:endParaRPr lang="en-IN"/>
          </a:p>
        </p:txBody>
      </p:sp>
      <p:sp>
        <p:nvSpPr>
          <p:cNvPr id="6" name="Shape 4"/>
          <p:cNvSpPr/>
          <p:nvPr/>
        </p:nvSpPr>
        <p:spPr>
          <a:xfrm>
            <a:off x="7741444" y="1650563"/>
            <a:ext cx="555427" cy="555427"/>
          </a:xfrm>
          <a:prstGeom prst="roundRect">
            <a:avLst>
              <a:gd name="adj" fmla="val 16461363"/>
            </a:avLst>
          </a:prstGeom>
          <a:solidFill>
            <a:srgbClr val="4950BC"/>
          </a:solidFill>
          <a:ln/>
        </p:spPr>
        <p:txBody>
          <a:bodyPr/>
          <a:lstStyle/>
          <a:p>
            <a:endParaRPr lang="en-IN"/>
          </a:p>
        </p:txBody>
      </p:sp>
      <p:pic>
        <p:nvPicPr>
          <p:cNvPr id="7" name="Image 0" descr="preencoded.png"/>
          <p:cNvPicPr>
            <a:picLocks noChangeAspect="1"/>
          </p:cNvPicPr>
          <p:nvPr/>
        </p:nvPicPr>
        <p:blipFill>
          <a:blip r:embed="rId3"/>
          <a:stretch>
            <a:fillRect/>
          </a:stretch>
        </p:blipFill>
        <p:spPr>
          <a:xfrm>
            <a:off x="7894201" y="1772007"/>
            <a:ext cx="249912" cy="312420"/>
          </a:xfrm>
          <a:prstGeom prst="rect">
            <a:avLst/>
          </a:prstGeom>
        </p:spPr>
      </p:pic>
      <p:sp>
        <p:nvSpPr>
          <p:cNvPr id="8" name="Text 5"/>
          <p:cNvSpPr/>
          <p:nvPr/>
        </p:nvSpPr>
        <p:spPr>
          <a:xfrm>
            <a:off x="7741444" y="2391132"/>
            <a:ext cx="2674263" cy="289322"/>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Python &amp; BeautifulSoup</a:t>
            </a:r>
            <a:endParaRPr lang="en-US" sz="1800" dirty="0"/>
          </a:p>
        </p:txBody>
      </p:sp>
      <p:sp>
        <p:nvSpPr>
          <p:cNvPr id="9" name="Text 6"/>
          <p:cNvSpPr/>
          <p:nvPr/>
        </p:nvSpPr>
        <p:spPr>
          <a:xfrm>
            <a:off x="7741444" y="2865596"/>
            <a:ext cx="6055757" cy="296228"/>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Intelligent data extraction</a:t>
            </a:r>
            <a:endParaRPr lang="en-US" sz="1450" dirty="0"/>
          </a:p>
        </p:txBody>
      </p:sp>
      <p:sp>
        <p:nvSpPr>
          <p:cNvPr id="10" name="Shape 7"/>
          <p:cNvSpPr/>
          <p:nvPr/>
        </p:nvSpPr>
        <p:spPr>
          <a:xfrm>
            <a:off x="7548682" y="3539728"/>
            <a:ext cx="6441281" cy="1896785"/>
          </a:xfrm>
          <a:prstGeom prst="roundRect">
            <a:avLst>
              <a:gd name="adj" fmla="val 4100"/>
            </a:avLst>
          </a:prstGeom>
          <a:solidFill>
            <a:srgbClr val="DADBF1"/>
          </a:solidFill>
          <a:ln w="7620">
            <a:solidFill>
              <a:srgbClr val="C0C1D7"/>
            </a:solidFill>
            <a:prstDash val="solid"/>
          </a:ln>
        </p:spPr>
        <p:txBody>
          <a:bodyPr/>
          <a:lstStyle/>
          <a:p>
            <a:endParaRPr lang="en-IN"/>
          </a:p>
        </p:txBody>
      </p:sp>
      <p:sp>
        <p:nvSpPr>
          <p:cNvPr id="11" name="Shape 8"/>
          <p:cNvSpPr/>
          <p:nvPr/>
        </p:nvSpPr>
        <p:spPr>
          <a:xfrm>
            <a:off x="7741444" y="3732490"/>
            <a:ext cx="555427" cy="555427"/>
          </a:xfrm>
          <a:prstGeom prst="roundRect">
            <a:avLst>
              <a:gd name="adj" fmla="val 16461363"/>
            </a:avLst>
          </a:prstGeom>
          <a:solidFill>
            <a:srgbClr val="4950BC"/>
          </a:solidFill>
          <a:ln/>
        </p:spPr>
        <p:txBody>
          <a:bodyPr/>
          <a:lstStyle/>
          <a:p>
            <a:endParaRPr lang="en-IN"/>
          </a:p>
        </p:txBody>
      </p:sp>
      <p:pic>
        <p:nvPicPr>
          <p:cNvPr id="12" name="Image 1" descr="preencoded.png"/>
          <p:cNvPicPr>
            <a:picLocks noChangeAspect="1"/>
          </p:cNvPicPr>
          <p:nvPr/>
        </p:nvPicPr>
        <p:blipFill>
          <a:blip r:embed="rId4"/>
          <a:stretch>
            <a:fillRect/>
          </a:stretch>
        </p:blipFill>
        <p:spPr>
          <a:xfrm>
            <a:off x="7894201" y="3853934"/>
            <a:ext cx="249912" cy="312420"/>
          </a:xfrm>
          <a:prstGeom prst="rect">
            <a:avLst/>
          </a:prstGeom>
        </p:spPr>
      </p:pic>
      <p:sp>
        <p:nvSpPr>
          <p:cNvPr id="13" name="Text 9"/>
          <p:cNvSpPr/>
          <p:nvPr/>
        </p:nvSpPr>
        <p:spPr>
          <a:xfrm>
            <a:off x="7741444" y="4473059"/>
            <a:ext cx="2314456" cy="289322"/>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n8n Automation</a:t>
            </a:r>
            <a:endParaRPr lang="en-US" sz="1800" dirty="0"/>
          </a:p>
        </p:txBody>
      </p:sp>
      <p:sp>
        <p:nvSpPr>
          <p:cNvPr id="14" name="Text 10"/>
          <p:cNvSpPr/>
          <p:nvPr/>
        </p:nvSpPr>
        <p:spPr>
          <a:xfrm>
            <a:off x="7741444" y="4947523"/>
            <a:ext cx="6055757" cy="296228"/>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Seamless orchestration</a:t>
            </a:r>
            <a:endParaRPr lang="en-US" sz="1450" dirty="0"/>
          </a:p>
        </p:txBody>
      </p:sp>
      <p:sp>
        <p:nvSpPr>
          <p:cNvPr id="15" name="Shape 11"/>
          <p:cNvSpPr/>
          <p:nvPr/>
        </p:nvSpPr>
        <p:spPr>
          <a:xfrm>
            <a:off x="7548682" y="5621655"/>
            <a:ext cx="6441281" cy="1896785"/>
          </a:xfrm>
          <a:prstGeom prst="roundRect">
            <a:avLst>
              <a:gd name="adj" fmla="val 4100"/>
            </a:avLst>
          </a:prstGeom>
          <a:solidFill>
            <a:srgbClr val="DADBF1"/>
          </a:solidFill>
          <a:ln w="7620">
            <a:solidFill>
              <a:srgbClr val="C0C1D7"/>
            </a:solidFill>
            <a:prstDash val="solid"/>
          </a:ln>
        </p:spPr>
        <p:txBody>
          <a:bodyPr/>
          <a:lstStyle/>
          <a:p>
            <a:endParaRPr lang="en-IN"/>
          </a:p>
        </p:txBody>
      </p:sp>
      <p:sp>
        <p:nvSpPr>
          <p:cNvPr id="16" name="Shape 12"/>
          <p:cNvSpPr/>
          <p:nvPr/>
        </p:nvSpPr>
        <p:spPr>
          <a:xfrm>
            <a:off x="7741444" y="5814417"/>
            <a:ext cx="555427" cy="555427"/>
          </a:xfrm>
          <a:prstGeom prst="roundRect">
            <a:avLst>
              <a:gd name="adj" fmla="val 16461363"/>
            </a:avLst>
          </a:prstGeom>
          <a:solidFill>
            <a:srgbClr val="4950BC"/>
          </a:solidFill>
          <a:ln/>
        </p:spPr>
        <p:txBody>
          <a:bodyPr/>
          <a:lstStyle/>
          <a:p>
            <a:endParaRPr lang="en-IN"/>
          </a:p>
        </p:txBody>
      </p:sp>
      <p:pic>
        <p:nvPicPr>
          <p:cNvPr id="17" name="Image 2" descr="preencoded.png"/>
          <p:cNvPicPr>
            <a:picLocks noChangeAspect="1"/>
          </p:cNvPicPr>
          <p:nvPr/>
        </p:nvPicPr>
        <p:blipFill>
          <a:blip r:embed="rId5"/>
          <a:stretch>
            <a:fillRect/>
          </a:stretch>
        </p:blipFill>
        <p:spPr>
          <a:xfrm>
            <a:off x="7894201" y="5935861"/>
            <a:ext cx="249912" cy="312420"/>
          </a:xfrm>
          <a:prstGeom prst="rect">
            <a:avLst/>
          </a:prstGeom>
        </p:spPr>
      </p:pic>
      <p:sp>
        <p:nvSpPr>
          <p:cNvPr id="18" name="Text 13"/>
          <p:cNvSpPr/>
          <p:nvPr/>
        </p:nvSpPr>
        <p:spPr>
          <a:xfrm>
            <a:off x="7741444" y="6554986"/>
            <a:ext cx="2314456" cy="289322"/>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Inter Bold" pitchFamily="34" charset="0"/>
                <a:ea typeface="Inter Bold" pitchFamily="34" charset="-122"/>
                <a:cs typeface="Inter Bold" pitchFamily="34" charset="-120"/>
              </a:rPr>
              <a:t>Google Sheets</a:t>
            </a:r>
            <a:endParaRPr lang="en-US" sz="1800" dirty="0"/>
          </a:p>
        </p:txBody>
      </p:sp>
      <p:sp>
        <p:nvSpPr>
          <p:cNvPr id="19" name="Text 14"/>
          <p:cNvSpPr/>
          <p:nvPr/>
        </p:nvSpPr>
        <p:spPr>
          <a:xfrm>
            <a:off x="7741444" y="7029450"/>
            <a:ext cx="6055757" cy="296228"/>
          </a:xfrm>
          <a:prstGeom prst="rect">
            <a:avLst/>
          </a:prstGeom>
          <a:noFill/>
          <a:ln/>
        </p:spPr>
        <p:txBody>
          <a:bodyPr wrap="none" lIns="0" tIns="0" rIns="0" bIns="0" rtlCol="0" anchor="t"/>
          <a:lstStyle/>
          <a:p>
            <a:pPr marL="0" indent="0" algn="l">
              <a:lnSpc>
                <a:spcPts val="2300"/>
              </a:lnSpc>
              <a:buNone/>
            </a:pPr>
            <a:r>
              <a:rPr lang="en-US" sz="1450" dirty="0">
                <a:solidFill>
                  <a:srgbClr val="272525"/>
                </a:solidFill>
                <a:latin typeface="Inter" pitchFamily="34" charset="0"/>
                <a:ea typeface="Inter" pitchFamily="34" charset="-122"/>
                <a:cs typeface="Inter" pitchFamily="34" charset="-120"/>
              </a:rPr>
              <a:t>Real-time tracking</a:t>
            </a:r>
            <a:endParaRPr lang="en-US" sz="1450" dirty="0"/>
          </a:p>
        </p:txBody>
      </p:sp>
      <p:pic>
        <p:nvPicPr>
          <p:cNvPr id="20" name="Picture 19">
            <a:extLst>
              <a:ext uri="{FF2B5EF4-FFF2-40B4-BE49-F238E27FC236}">
                <a16:creationId xmlns:a16="http://schemas.microsoft.com/office/drawing/2014/main" id="{1D16EF7E-F931-1FE7-782A-19FC446CC1BA}"/>
              </a:ext>
            </a:extLst>
          </p:cNvPr>
          <p:cNvPicPr>
            <a:picLocks noChangeAspect="1"/>
          </p:cNvPicPr>
          <p:nvPr/>
        </p:nvPicPr>
        <p:blipFill>
          <a:blip r:embed="rId6"/>
          <a:stretch>
            <a:fillRect/>
          </a:stretch>
        </p:blipFill>
        <p:spPr>
          <a:xfrm>
            <a:off x="12048765" y="7600862"/>
            <a:ext cx="2581635" cy="6287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98558"/>
            <a:ext cx="7556421" cy="1133951"/>
          </a:xfrm>
          <a:prstGeom prst="rect">
            <a:avLst/>
          </a:prstGeom>
          <a:noFill/>
          <a:ln/>
        </p:spPr>
        <p:txBody>
          <a:bodyPr wrap="squar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Data Scraping — Building Your Lead Database</a:t>
            </a:r>
            <a:endParaRPr lang="en-US" sz="3550" dirty="0"/>
          </a:p>
        </p:txBody>
      </p:sp>
      <p:sp>
        <p:nvSpPr>
          <p:cNvPr id="4" name="Text 1"/>
          <p:cNvSpPr/>
          <p:nvPr/>
        </p:nvSpPr>
        <p:spPr>
          <a:xfrm>
            <a:off x="793790" y="3283822"/>
            <a:ext cx="7556421" cy="1451610"/>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Inter" pitchFamily="34" charset="0"/>
                <a:ea typeface="Inter" pitchFamily="34" charset="-122"/>
                <a:cs typeface="Inter" pitchFamily="34" charset="-120"/>
              </a:rPr>
              <a:t>Quality outreach begins with quality data. Python scripts powered by BeautifulSoup systematically collect retailer information from trusted industry sources, creating an accurate and continuously updated lead database.</a:t>
            </a:r>
            <a:endParaRPr lang="en-US" sz="2000" dirty="0"/>
          </a:p>
        </p:txBody>
      </p:sp>
      <p:sp>
        <p:nvSpPr>
          <p:cNvPr id="5" name="Text 2"/>
          <p:cNvSpPr/>
          <p:nvPr/>
        </p:nvSpPr>
        <p:spPr>
          <a:xfrm>
            <a:off x="793790" y="4979432"/>
            <a:ext cx="7556421" cy="1451610"/>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Inter" pitchFamily="34" charset="0"/>
                <a:ea typeface="Inter" pitchFamily="34" charset="-122"/>
                <a:cs typeface="Inter" pitchFamily="34" charset="-120"/>
              </a:rPr>
              <a:t>This automated approach ensures you're always working with current contact details, business classifications, and market positioning—eliminating hours of manual research while reducing errors that plague traditional prospecting methods.</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8573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01</a:t>
            </a:r>
            <a:endParaRPr lang="en-US" sz="1750" dirty="0"/>
          </a:p>
        </p:txBody>
      </p:sp>
      <p:sp>
        <p:nvSpPr>
          <p:cNvPr id="3" name="Shape 1"/>
          <p:cNvSpPr/>
          <p:nvPr/>
        </p:nvSpPr>
        <p:spPr>
          <a:xfrm>
            <a:off x="793790" y="2440781"/>
            <a:ext cx="6407944" cy="30480"/>
          </a:xfrm>
          <a:prstGeom prst="rect">
            <a:avLst/>
          </a:prstGeom>
          <a:solidFill>
            <a:srgbClr val="4950BC"/>
          </a:solidFill>
          <a:ln/>
        </p:spPr>
        <p:txBody>
          <a:bodyPr/>
          <a:lstStyle/>
          <a:p>
            <a:endParaRPr lang="en-IN"/>
          </a:p>
        </p:txBody>
      </p:sp>
      <p:sp>
        <p:nvSpPr>
          <p:cNvPr id="4" name="Text 2"/>
          <p:cNvSpPr/>
          <p:nvPr/>
        </p:nvSpPr>
        <p:spPr>
          <a:xfrm>
            <a:off x="793790" y="2615089"/>
            <a:ext cx="2887623"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Source Identification</a:t>
            </a:r>
            <a:endParaRPr lang="en-US" sz="2200" dirty="0"/>
          </a:p>
        </p:txBody>
      </p:sp>
      <p:sp>
        <p:nvSpPr>
          <p:cNvPr id="5" name="Text 3"/>
          <p:cNvSpPr/>
          <p:nvPr/>
        </p:nvSpPr>
        <p:spPr>
          <a:xfrm>
            <a:off x="793790" y="3105507"/>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Target reliable directories and industry listings containing verified diamond retailer information</a:t>
            </a:r>
            <a:endParaRPr lang="en-US" sz="1750" dirty="0"/>
          </a:p>
        </p:txBody>
      </p:sp>
      <p:sp>
        <p:nvSpPr>
          <p:cNvPr id="6" name="Text 4"/>
          <p:cNvSpPr/>
          <p:nvPr/>
        </p:nvSpPr>
        <p:spPr>
          <a:xfrm>
            <a:off x="7428548" y="2085737"/>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02</a:t>
            </a:r>
            <a:endParaRPr lang="en-US" sz="1750" dirty="0"/>
          </a:p>
        </p:txBody>
      </p:sp>
      <p:sp>
        <p:nvSpPr>
          <p:cNvPr id="7" name="Shape 5"/>
          <p:cNvSpPr/>
          <p:nvPr/>
        </p:nvSpPr>
        <p:spPr>
          <a:xfrm>
            <a:off x="7428548" y="2440781"/>
            <a:ext cx="6408063" cy="30480"/>
          </a:xfrm>
          <a:prstGeom prst="rect">
            <a:avLst/>
          </a:prstGeom>
          <a:solidFill>
            <a:srgbClr val="4950BC"/>
          </a:solidFill>
          <a:ln/>
        </p:spPr>
        <p:txBody>
          <a:bodyPr/>
          <a:lstStyle/>
          <a:p>
            <a:endParaRPr lang="en-IN"/>
          </a:p>
        </p:txBody>
      </p:sp>
      <p:sp>
        <p:nvSpPr>
          <p:cNvPr id="8" name="Text 6"/>
          <p:cNvSpPr/>
          <p:nvPr/>
        </p:nvSpPr>
        <p:spPr>
          <a:xfrm>
            <a:off x="7428548" y="2615089"/>
            <a:ext cx="3019306"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Automated Extraction</a:t>
            </a:r>
            <a:endParaRPr lang="en-US" sz="2200" dirty="0"/>
          </a:p>
        </p:txBody>
      </p:sp>
      <p:sp>
        <p:nvSpPr>
          <p:cNvPr id="9" name="Text 7"/>
          <p:cNvSpPr/>
          <p:nvPr/>
        </p:nvSpPr>
        <p:spPr>
          <a:xfrm>
            <a:off x="7428548" y="3105507"/>
            <a:ext cx="6408063"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BeautifulSoup parses HTML structure to extract names, locations, contact details, and business categories</a:t>
            </a:r>
            <a:endParaRPr lang="en-US" sz="1750" dirty="0"/>
          </a:p>
        </p:txBody>
      </p:sp>
      <p:sp>
        <p:nvSpPr>
          <p:cNvPr id="10" name="Text 8"/>
          <p:cNvSpPr/>
          <p:nvPr/>
        </p:nvSpPr>
        <p:spPr>
          <a:xfrm>
            <a:off x="793790" y="422814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03</a:t>
            </a:r>
            <a:endParaRPr lang="en-US" sz="1750" dirty="0"/>
          </a:p>
        </p:txBody>
      </p:sp>
      <p:sp>
        <p:nvSpPr>
          <p:cNvPr id="11" name="Shape 9"/>
          <p:cNvSpPr/>
          <p:nvPr/>
        </p:nvSpPr>
        <p:spPr>
          <a:xfrm>
            <a:off x="793790" y="4583192"/>
            <a:ext cx="6407944" cy="30480"/>
          </a:xfrm>
          <a:prstGeom prst="rect">
            <a:avLst/>
          </a:prstGeom>
          <a:solidFill>
            <a:srgbClr val="4950BC"/>
          </a:solidFill>
          <a:ln/>
        </p:spPr>
        <p:txBody>
          <a:bodyPr/>
          <a:lstStyle/>
          <a:p>
            <a:endParaRPr lang="en-IN"/>
          </a:p>
        </p:txBody>
      </p:sp>
      <p:sp>
        <p:nvSpPr>
          <p:cNvPr id="12" name="Text 10"/>
          <p:cNvSpPr/>
          <p:nvPr/>
        </p:nvSpPr>
        <p:spPr>
          <a:xfrm>
            <a:off x="793790" y="475749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Data Validation</a:t>
            </a:r>
            <a:endParaRPr lang="en-US" sz="2200" dirty="0"/>
          </a:p>
        </p:txBody>
      </p:sp>
      <p:sp>
        <p:nvSpPr>
          <p:cNvPr id="13" name="Text 11"/>
          <p:cNvSpPr/>
          <p:nvPr/>
        </p:nvSpPr>
        <p:spPr>
          <a:xfrm>
            <a:off x="793790" y="5247918"/>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Scripts verify email formats, remove duplicates, and flag incomplete records for review</a:t>
            </a:r>
            <a:endParaRPr lang="en-US" sz="1750" dirty="0"/>
          </a:p>
        </p:txBody>
      </p:sp>
      <p:sp>
        <p:nvSpPr>
          <p:cNvPr id="14" name="Text 12"/>
          <p:cNvSpPr/>
          <p:nvPr/>
        </p:nvSpPr>
        <p:spPr>
          <a:xfrm>
            <a:off x="7428548" y="422814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04</a:t>
            </a:r>
            <a:endParaRPr lang="en-US" sz="1750" dirty="0"/>
          </a:p>
        </p:txBody>
      </p:sp>
      <p:sp>
        <p:nvSpPr>
          <p:cNvPr id="15" name="Shape 13"/>
          <p:cNvSpPr/>
          <p:nvPr/>
        </p:nvSpPr>
        <p:spPr>
          <a:xfrm>
            <a:off x="7428548" y="4583192"/>
            <a:ext cx="6408063" cy="30480"/>
          </a:xfrm>
          <a:prstGeom prst="rect">
            <a:avLst/>
          </a:prstGeom>
          <a:solidFill>
            <a:srgbClr val="4950BC"/>
          </a:solidFill>
          <a:ln/>
        </p:spPr>
        <p:txBody>
          <a:bodyPr/>
          <a:lstStyle/>
          <a:p>
            <a:endParaRPr lang="en-IN"/>
          </a:p>
        </p:txBody>
      </p:sp>
      <p:sp>
        <p:nvSpPr>
          <p:cNvPr id="16" name="Text 14"/>
          <p:cNvSpPr/>
          <p:nvPr/>
        </p:nvSpPr>
        <p:spPr>
          <a:xfrm>
            <a:off x="7428548" y="4757499"/>
            <a:ext cx="2861548"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Database Population</a:t>
            </a:r>
            <a:endParaRPr lang="en-US" sz="2200" dirty="0"/>
          </a:p>
        </p:txBody>
      </p:sp>
      <p:sp>
        <p:nvSpPr>
          <p:cNvPr id="17" name="Text 15"/>
          <p:cNvSpPr/>
          <p:nvPr/>
        </p:nvSpPr>
        <p:spPr>
          <a:xfrm>
            <a:off x="7428548" y="5247918"/>
            <a:ext cx="6408063"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Cleaned data flows directly into Google Sheets, ready for personalization and outreach</a:t>
            </a:r>
            <a:endParaRPr lang="en-US" sz="1750" dirty="0"/>
          </a:p>
        </p:txBody>
      </p:sp>
      <p:pic>
        <p:nvPicPr>
          <p:cNvPr id="18" name="Picture 17">
            <a:extLst>
              <a:ext uri="{FF2B5EF4-FFF2-40B4-BE49-F238E27FC236}">
                <a16:creationId xmlns:a16="http://schemas.microsoft.com/office/drawing/2014/main" id="{7B8B63D1-3542-0826-36E3-7B9B31FAE41E}"/>
              </a:ext>
            </a:extLst>
          </p:cNvPr>
          <p:cNvPicPr>
            <a:picLocks noChangeAspect="1"/>
          </p:cNvPicPr>
          <p:nvPr/>
        </p:nvPicPr>
        <p:blipFill>
          <a:blip r:embed="rId3"/>
          <a:stretch>
            <a:fillRect/>
          </a:stretch>
        </p:blipFill>
        <p:spPr>
          <a:xfrm>
            <a:off x="12048765" y="7600862"/>
            <a:ext cx="2581635" cy="62873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21744" y="668015"/>
            <a:ext cx="9786938" cy="444103"/>
          </a:xfrm>
          <a:prstGeom prst="rect">
            <a:avLst/>
          </a:prstGeom>
          <a:noFill/>
          <a:ln/>
        </p:spPr>
        <p:txBody>
          <a:bodyPr wrap="none" lIns="0" tIns="0" rIns="0" bIns="0" rtlCol="0" anchor="t"/>
          <a:lstStyle/>
          <a:p>
            <a:pPr marL="0" indent="0" algn="l">
              <a:lnSpc>
                <a:spcPts val="3450"/>
              </a:lnSpc>
              <a:buNone/>
            </a:pPr>
            <a:r>
              <a:rPr lang="en-US" sz="3600" b="1" dirty="0">
                <a:solidFill>
                  <a:srgbClr val="000000"/>
                </a:solidFill>
                <a:latin typeface="Inter Bold" pitchFamily="34" charset="0"/>
                <a:ea typeface="Inter Bold" pitchFamily="34" charset="-122"/>
                <a:cs typeface="Inter Bold" pitchFamily="34" charset="-120"/>
              </a:rPr>
              <a:t>Personalized Emailing — Authentic Engagement at Scale</a:t>
            </a:r>
            <a:endParaRPr lang="en-US" sz="3600" dirty="0"/>
          </a:p>
        </p:txBody>
      </p:sp>
      <p:sp>
        <p:nvSpPr>
          <p:cNvPr id="3" name="Text 1"/>
          <p:cNvSpPr/>
          <p:nvPr/>
        </p:nvSpPr>
        <p:spPr>
          <a:xfrm>
            <a:off x="621744" y="2044820"/>
            <a:ext cx="7858720" cy="852607"/>
          </a:xfrm>
          <a:prstGeom prst="rect">
            <a:avLst/>
          </a:prstGeom>
          <a:noFill/>
          <a:ln/>
        </p:spPr>
        <p:txBody>
          <a:bodyPr wrap="square" lIns="0" tIns="0" rIns="0" bIns="0" rtlCol="0" anchor="t"/>
          <a:lstStyle/>
          <a:p>
            <a:pPr marL="0" indent="0" algn="l">
              <a:lnSpc>
                <a:spcPts val="2200"/>
              </a:lnSpc>
              <a:buNone/>
            </a:pPr>
            <a:r>
              <a:rPr lang="en-US" sz="2400" dirty="0">
                <a:solidFill>
                  <a:srgbClr val="272525"/>
                </a:solidFill>
                <a:latin typeface="Inter" pitchFamily="34" charset="0"/>
                <a:ea typeface="Inter" pitchFamily="34" charset="-122"/>
                <a:cs typeface="Inter" pitchFamily="34" charset="-120"/>
              </a:rPr>
              <a:t>Generic emails get ignored. Python-generated templates dynamically insert retailer-specific details—company name, location, product focus—creating messages that feel individually crafted rather than mass-produced.</a:t>
            </a:r>
            <a:endParaRPr lang="en-US" sz="2400" dirty="0"/>
          </a:p>
        </p:txBody>
      </p:sp>
      <p:sp>
        <p:nvSpPr>
          <p:cNvPr id="4" name="Text 2"/>
          <p:cNvSpPr/>
          <p:nvPr/>
        </p:nvSpPr>
        <p:spPr>
          <a:xfrm>
            <a:off x="621744" y="3946207"/>
            <a:ext cx="7858720" cy="852607"/>
          </a:xfrm>
          <a:prstGeom prst="rect">
            <a:avLst/>
          </a:prstGeom>
          <a:noFill/>
          <a:ln/>
        </p:spPr>
        <p:txBody>
          <a:bodyPr wrap="square" lIns="0" tIns="0" rIns="0" bIns="0" rtlCol="0" anchor="t"/>
          <a:lstStyle/>
          <a:p>
            <a:pPr marL="0" indent="0" algn="l">
              <a:lnSpc>
                <a:spcPts val="2200"/>
              </a:lnSpc>
              <a:buNone/>
            </a:pPr>
            <a:r>
              <a:rPr lang="en-US" sz="2400" dirty="0">
                <a:solidFill>
                  <a:srgbClr val="272525"/>
                </a:solidFill>
                <a:latin typeface="Inter" pitchFamily="34" charset="0"/>
                <a:ea typeface="Inter" pitchFamily="34" charset="-122"/>
                <a:cs typeface="Inter" pitchFamily="34" charset="-120"/>
              </a:rPr>
              <a:t>The system can adjust tone, offer specificity, and call-to-action based on retailer size, market segment, or previous engagement history. This intelligent personalization drives response rates significantly higher than traditional blast campaigns.</a:t>
            </a:r>
            <a:endParaRPr lang="en-US" sz="2400" dirty="0"/>
          </a:p>
        </p:txBody>
      </p:sp>
      <p:pic>
        <p:nvPicPr>
          <p:cNvPr id="5" name="Image 0" descr="preencoded.png"/>
          <p:cNvPicPr>
            <a:picLocks noChangeAspect="1"/>
          </p:cNvPicPr>
          <p:nvPr/>
        </p:nvPicPr>
        <p:blipFill>
          <a:blip r:embed="rId3"/>
          <a:stretch>
            <a:fillRect/>
          </a:stretch>
        </p:blipFill>
        <p:spPr>
          <a:xfrm>
            <a:off x="8921472" y="1398865"/>
            <a:ext cx="5229426" cy="4538050"/>
          </a:xfrm>
          <a:prstGeom prst="rect">
            <a:avLst/>
          </a:prstGeom>
        </p:spPr>
      </p:pic>
      <p:sp>
        <p:nvSpPr>
          <p:cNvPr id="6" name="Text 3"/>
          <p:cNvSpPr/>
          <p:nvPr/>
        </p:nvSpPr>
        <p:spPr>
          <a:xfrm>
            <a:off x="621744" y="6637538"/>
            <a:ext cx="4314230" cy="586264"/>
          </a:xfrm>
          <a:prstGeom prst="rect">
            <a:avLst/>
          </a:prstGeom>
          <a:noFill/>
          <a:ln/>
        </p:spPr>
        <p:txBody>
          <a:bodyPr wrap="none" lIns="0" tIns="0" rIns="0" bIns="0" rtlCol="0" anchor="t"/>
          <a:lstStyle/>
          <a:p>
            <a:pPr marL="0" indent="0" algn="ctr">
              <a:lnSpc>
                <a:spcPts val="4600"/>
              </a:lnSpc>
              <a:buNone/>
            </a:pPr>
            <a:r>
              <a:rPr lang="en-US" sz="4600" b="1" dirty="0">
                <a:solidFill>
                  <a:srgbClr val="272525"/>
                </a:solidFill>
                <a:latin typeface="Inter Bold" pitchFamily="34" charset="0"/>
                <a:ea typeface="Inter Bold" pitchFamily="34" charset="-122"/>
                <a:cs typeface="Inter Bold" pitchFamily="34" charset="-120"/>
              </a:rPr>
              <a:t>3x</a:t>
            </a:r>
            <a:endParaRPr lang="en-US" sz="4600" dirty="0"/>
          </a:p>
        </p:txBody>
      </p:sp>
      <p:sp>
        <p:nvSpPr>
          <p:cNvPr id="7" name="Text 4"/>
          <p:cNvSpPr/>
          <p:nvPr/>
        </p:nvSpPr>
        <p:spPr>
          <a:xfrm>
            <a:off x="1480899" y="7455724"/>
            <a:ext cx="2595920" cy="277535"/>
          </a:xfrm>
          <a:prstGeom prst="rect">
            <a:avLst/>
          </a:prstGeom>
          <a:noFill/>
          <a:ln/>
        </p:spPr>
        <p:txBody>
          <a:bodyPr wrap="none" lIns="0" tIns="0" rIns="0" bIns="0" rtlCol="0" anchor="t"/>
          <a:lstStyle/>
          <a:p>
            <a:pPr marL="0" indent="0" algn="ctr">
              <a:lnSpc>
                <a:spcPts val="2150"/>
              </a:lnSpc>
              <a:buNone/>
            </a:pPr>
            <a:r>
              <a:rPr lang="en-US" sz="1700" b="1" dirty="0">
                <a:solidFill>
                  <a:srgbClr val="272525"/>
                </a:solidFill>
                <a:latin typeface="Inter Bold" pitchFamily="34" charset="0"/>
                <a:ea typeface="Inter Bold" pitchFamily="34" charset="-122"/>
                <a:cs typeface="Inter Bold" pitchFamily="34" charset="-120"/>
              </a:rPr>
              <a:t>Response Rate Increase</a:t>
            </a:r>
            <a:endParaRPr lang="en-US" sz="1700" dirty="0"/>
          </a:p>
        </p:txBody>
      </p:sp>
      <p:sp>
        <p:nvSpPr>
          <p:cNvPr id="8" name="Text 5"/>
          <p:cNvSpPr/>
          <p:nvPr/>
        </p:nvSpPr>
        <p:spPr>
          <a:xfrm>
            <a:off x="621744" y="8174355"/>
            <a:ext cx="4314230" cy="284202"/>
          </a:xfrm>
          <a:prstGeom prst="rect">
            <a:avLst/>
          </a:prstGeom>
          <a:noFill/>
          <a:ln/>
        </p:spPr>
        <p:txBody>
          <a:bodyPr wrap="none" lIns="0" tIns="0" rIns="0" bIns="0" rtlCol="0" anchor="t"/>
          <a:lstStyle/>
          <a:p>
            <a:pPr marL="0" indent="0" algn="ctr">
              <a:lnSpc>
                <a:spcPts val="2200"/>
              </a:lnSpc>
              <a:buNone/>
            </a:pPr>
            <a:r>
              <a:rPr lang="en-US" sz="1350" dirty="0">
                <a:solidFill>
                  <a:srgbClr val="272525"/>
                </a:solidFill>
                <a:latin typeface="Inter" pitchFamily="34" charset="0"/>
                <a:ea typeface="Inter" pitchFamily="34" charset="-122"/>
                <a:cs typeface="Inter" pitchFamily="34" charset="-120"/>
              </a:rPr>
              <a:t>Compared to generic outreach</a:t>
            </a:r>
            <a:endParaRPr lang="en-US" sz="1350" dirty="0"/>
          </a:p>
        </p:txBody>
      </p:sp>
      <p:sp>
        <p:nvSpPr>
          <p:cNvPr id="9" name="Text 6"/>
          <p:cNvSpPr/>
          <p:nvPr/>
        </p:nvSpPr>
        <p:spPr>
          <a:xfrm>
            <a:off x="5158026" y="6647409"/>
            <a:ext cx="4314230" cy="586264"/>
          </a:xfrm>
          <a:prstGeom prst="rect">
            <a:avLst/>
          </a:prstGeom>
          <a:noFill/>
          <a:ln/>
        </p:spPr>
        <p:txBody>
          <a:bodyPr wrap="none" lIns="0" tIns="0" rIns="0" bIns="0" rtlCol="0" anchor="t"/>
          <a:lstStyle/>
          <a:p>
            <a:pPr marL="0" indent="0" algn="ctr">
              <a:lnSpc>
                <a:spcPts val="4600"/>
              </a:lnSpc>
              <a:buNone/>
            </a:pPr>
            <a:r>
              <a:rPr lang="en-US" sz="4600" b="1" dirty="0">
                <a:solidFill>
                  <a:srgbClr val="272525"/>
                </a:solidFill>
                <a:latin typeface="Inter Bold" pitchFamily="34" charset="0"/>
                <a:ea typeface="Inter Bold" pitchFamily="34" charset="-122"/>
                <a:cs typeface="Inter Bold" pitchFamily="34" charset="-120"/>
              </a:rPr>
              <a:t>90%</a:t>
            </a:r>
            <a:endParaRPr lang="en-US" sz="4600" dirty="0"/>
          </a:p>
        </p:txBody>
      </p:sp>
      <p:sp>
        <p:nvSpPr>
          <p:cNvPr id="10" name="Text 7"/>
          <p:cNvSpPr/>
          <p:nvPr/>
        </p:nvSpPr>
        <p:spPr>
          <a:xfrm>
            <a:off x="6204704" y="7455724"/>
            <a:ext cx="2220754" cy="277535"/>
          </a:xfrm>
          <a:prstGeom prst="rect">
            <a:avLst/>
          </a:prstGeom>
          <a:noFill/>
          <a:ln/>
        </p:spPr>
        <p:txBody>
          <a:bodyPr wrap="none" lIns="0" tIns="0" rIns="0" bIns="0" rtlCol="0" anchor="t"/>
          <a:lstStyle/>
          <a:p>
            <a:pPr marL="0" indent="0" algn="ctr">
              <a:lnSpc>
                <a:spcPts val="2150"/>
              </a:lnSpc>
              <a:buNone/>
            </a:pPr>
            <a:r>
              <a:rPr lang="en-US" sz="1700" b="1" dirty="0">
                <a:solidFill>
                  <a:srgbClr val="272525"/>
                </a:solidFill>
                <a:latin typeface="Inter Bold" pitchFamily="34" charset="0"/>
                <a:ea typeface="Inter Bold" pitchFamily="34" charset="-122"/>
                <a:cs typeface="Inter Bold" pitchFamily="34" charset="-120"/>
              </a:rPr>
              <a:t>Time Savings</a:t>
            </a:r>
            <a:endParaRPr lang="en-US" sz="1700" dirty="0"/>
          </a:p>
        </p:txBody>
      </p:sp>
      <p:sp>
        <p:nvSpPr>
          <p:cNvPr id="11" name="Text 8"/>
          <p:cNvSpPr/>
          <p:nvPr/>
        </p:nvSpPr>
        <p:spPr>
          <a:xfrm>
            <a:off x="5158026" y="8174355"/>
            <a:ext cx="4314230" cy="284202"/>
          </a:xfrm>
          <a:prstGeom prst="rect">
            <a:avLst/>
          </a:prstGeom>
          <a:noFill/>
          <a:ln/>
        </p:spPr>
        <p:txBody>
          <a:bodyPr wrap="none" lIns="0" tIns="0" rIns="0" bIns="0" rtlCol="0" anchor="t"/>
          <a:lstStyle/>
          <a:p>
            <a:pPr marL="0" indent="0" algn="ctr">
              <a:lnSpc>
                <a:spcPts val="2200"/>
              </a:lnSpc>
              <a:buNone/>
            </a:pPr>
            <a:r>
              <a:rPr lang="en-US" sz="1350" dirty="0">
                <a:solidFill>
                  <a:srgbClr val="272525"/>
                </a:solidFill>
                <a:latin typeface="Inter" pitchFamily="34" charset="0"/>
                <a:ea typeface="Inter" pitchFamily="34" charset="-122"/>
                <a:cs typeface="Inter" pitchFamily="34" charset="-120"/>
              </a:rPr>
              <a:t>On email composition</a:t>
            </a:r>
            <a:endParaRPr lang="en-US" sz="1350" dirty="0"/>
          </a:p>
        </p:txBody>
      </p:sp>
      <p:sp>
        <p:nvSpPr>
          <p:cNvPr id="12" name="Text 9"/>
          <p:cNvSpPr/>
          <p:nvPr/>
        </p:nvSpPr>
        <p:spPr>
          <a:xfrm>
            <a:off x="9694306" y="6647409"/>
            <a:ext cx="4314349" cy="586264"/>
          </a:xfrm>
          <a:prstGeom prst="rect">
            <a:avLst/>
          </a:prstGeom>
          <a:noFill/>
          <a:ln/>
        </p:spPr>
        <p:txBody>
          <a:bodyPr wrap="none" lIns="0" tIns="0" rIns="0" bIns="0" rtlCol="0" anchor="t"/>
          <a:lstStyle/>
          <a:p>
            <a:pPr marL="0" indent="0" algn="ctr">
              <a:lnSpc>
                <a:spcPts val="4600"/>
              </a:lnSpc>
              <a:buNone/>
            </a:pPr>
            <a:r>
              <a:rPr lang="en-US" sz="4600" b="1" dirty="0">
                <a:solidFill>
                  <a:srgbClr val="272525"/>
                </a:solidFill>
                <a:latin typeface="Inter Bold" pitchFamily="34" charset="0"/>
                <a:ea typeface="Inter Bold" pitchFamily="34" charset="-122"/>
                <a:cs typeface="Inter Bold" pitchFamily="34" charset="-120"/>
              </a:rPr>
              <a:t>100%</a:t>
            </a:r>
            <a:endParaRPr lang="en-US" sz="4600" dirty="0"/>
          </a:p>
        </p:txBody>
      </p:sp>
      <p:sp>
        <p:nvSpPr>
          <p:cNvPr id="14" name="Text 11"/>
          <p:cNvSpPr/>
          <p:nvPr/>
        </p:nvSpPr>
        <p:spPr>
          <a:xfrm>
            <a:off x="9694307" y="8174355"/>
            <a:ext cx="4314349" cy="284202"/>
          </a:xfrm>
          <a:prstGeom prst="rect">
            <a:avLst/>
          </a:prstGeom>
          <a:noFill/>
          <a:ln/>
        </p:spPr>
        <p:txBody>
          <a:bodyPr wrap="none" lIns="0" tIns="0" rIns="0" bIns="0" rtlCol="0" anchor="t"/>
          <a:lstStyle/>
          <a:p>
            <a:pPr marL="0" indent="0" algn="ctr">
              <a:lnSpc>
                <a:spcPts val="2200"/>
              </a:lnSpc>
              <a:buNone/>
            </a:pPr>
            <a:r>
              <a:rPr lang="en-US" sz="1350" dirty="0">
                <a:solidFill>
                  <a:srgbClr val="272525"/>
                </a:solidFill>
                <a:latin typeface="Inter" pitchFamily="34" charset="0"/>
                <a:ea typeface="Inter" pitchFamily="34" charset="-122"/>
                <a:cs typeface="Inter" pitchFamily="34" charset="-120"/>
              </a:rPr>
              <a:t>Brand voice maintained</a:t>
            </a:r>
            <a:endParaRPr lang="en-US" sz="1350" dirty="0"/>
          </a:p>
        </p:txBody>
      </p:sp>
      <p:pic>
        <p:nvPicPr>
          <p:cNvPr id="15" name="Picture 14">
            <a:extLst>
              <a:ext uri="{FF2B5EF4-FFF2-40B4-BE49-F238E27FC236}">
                <a16:creationId xmlns:a16="http://schemas.microsoft.com/office/drawing/2014/main" id="{605CD09D-2B2C-15FD-6220-F4359569947F}"/>
              </a:ext>
            </a:extLst>
          </p:cNvPr>
          <p:cNvPicPr>
            <a:picLocks noChangeAspect="1"/>
          </p:cNvPicPr>
          <p:nvPr/>
        </p:nvPicPr>
        <p:blipFill>
          <a:blip r:embed="rId4"/>
          <a:stretch>
            <a:fillRect/>
          </a:stretch>
        </p:blipFill>
        <p:spPr>
          <a:xfrm>
            <a:off x="12048765" y="7600862"/>
            <a:ext cx="2581635" cy="628738"/>
          </a:xfrm>
          <a:prstGeom prst="rect">
            <a:avLst/>
          </a:prstGeom>
        </p:spPr>
      </p:pic>
      <p:sp>
        <p:nvSpPr>
          <p:cNvPr id="13" name="Text 10"/>
          <p:cNvSpPr/>
          <p:nvPr/>
        </p:nvSpPr>
        <p:spPr>
          <a:xfrm>
            <a:off x="10741104" y="7455724"/>
            <a:ext cx="2220754" cy="277535"/>
          </a:xfrm>
          <a:prstGeom prst="rect">
            <a:avLst/>
          </a:prstGeom>
          <a:noFill/>
          <a:ln/>
        </p:spPr>
        <p:txBody>
          <a:bodyPr wrap="none" lIns="0" tIns="0" rIns="0" bIns="0" rtlCol="0" anchor="t"/>
          <a:lstStyle/>
          <a:p>
            <a:pPr marL="0" indent="0" algn="ctr">
              <a:lnSpc>
                <a:spcPts val="2150"/>
              </a:lnSpc>
              <a:buNone/>
            </a:pPr>
            <a:r>
              <a:rPr lang="en-US" sz="1700" b="1" dirty="0">
                <a:solidFill>
                  <a:srgbClr val="272525"/>
                </a:solidFill>
                <a:latin typeface="Inter Bold" pitchFamily="34" charset="0"/>
                <a:ea typeface="Inter Bold" pitchFamily="34" charset="-122"/>
                <a:cs typeface="Inter Bold" pitchFamily="34" charset="-120"/>
              </a:rPr>
              <a:t>Consistency</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029"/>
          </a:xfrm>
          <a:prstGeom prst="rect">
            <a:avLst/>
          </a:prstGeom>
        </p:spPr>
      </p:pic>
      <p:sp>
        <p:nvSpPr>
          <p:cNvPr id="3" name="Text 0"/>
          <p:cNvSpPr/>
          <p:nvPr/>
        </p:nvSpPr>
        <p:spPr>
          <a:xfrm>
            <a:off x="6173629" y="682660"/>
            <a:ext cx="7769542" cy="981551"/>
          </a:xfrm>
          <a:prstGeom prst="rect">
            <a:avLst/>
          </a:prstGeom>
          <a:noFill/>
          <a:ln/>
        </p:spPr>
        <p:txBody>
          <a:bodyPr wrap="square" lIns="0" tIns="0" rIns="0" bIns="0" rtlCol="0" anchor="t"/>
          <a:lstStyle/>
          <a:p>
            <a:pPr marL="0" indent="0" algn="l">
              <a:lnSpc>
                <a:spcPts val="3850"/>
              </a:lnSpc>
              <a:buNone/>
            </a:pPr>
            <a:r>
              <a:rPr lang="en-US" sz="3050" b="1" dirty="0">
                <a:solidFill>
                  <a:srgbClr val="000000"/>
                </a:solidFill>
                <a:latin typeface="Inter Bold" pitchFamily="34" charset="0"/>
                <a:ea typeface="Inter Bold" pitchFamily="34" charset="-122"/>
                <a:cs typeface="Inter Bold" pitchFamily="34" charset="-120"/>
              </a:rPr>
              <a:t>Workflow Automation — The n8n Advantage</a:t>
            </a:r>
            <a:endParaRPr lang="en-US" sz="3050" dirty="0"/>
          </a:p>
        </p:txBody>
      </p:sp>
      <p:sp>
        <p:nvSpPr>
          <p:cNvPr id="4" name="Text 1"/>
          <p:cNvSpPr/>
          <p:nvPr/>
        </p:nvSpPr>
        <p:spPr>
          <a:xfrm>
            <a:off x="6167926" y="1415881"/>
            <a:ext cx="7769542" cy="1716343"/>
          </a:xfrm>
          <a:prstGeom prst="rect">
            <a:avLst/>
          </a:prstGeom>
          <a:noFill/>
          <a:ln/>
        </p:spPr>
        <p:txBody>
          <a:bodyPr wrap="square" lIns="0" tIns="0" rIns="0" bIns="0" rtlCol="0" anchor="t"/>
          <a:lstStyle/>
          <a:p>
            <a:pPr marL="0" indent="0" algn="l">
              <a:lnSpc>
                <a:spcPts val="2450"/>
              </a:lnSpc>
              <a:buNone/>
            </a:pPr>
            <a:r>
              <a:rPr lang="en-US" sz="2000" dirty="0">
                <a:solidFill>
                  <a:srgbClr val="272525"/>
                </a:solidFill>
                <a:latin typeface="Inter" pitchFamily="34" charset="0"/>
                <a:ea typeface="Inter" pitchFamily="34" charset="-122"/>
                <a:cs typeface="Inter" pitchFamily="34" charset="-120"/>
              </a:rPr>
              <a:t>n8n serves as the central nervous system, connecting data sources to email platforms while managing timing, triggers, and logging. Visual workflow design makes complex automation accessible—no DevOps team required.</a:t>
            </a:r>
            <a:endParaRPr lang="en-US" sz="2000" dirty="0"/>
          </a:p>
        </p:txBody>
      </p:sp>
      <p:pic>
        <p:nvPicPr>
          <p:cNvPr id="5" name="Image 1" descr="preencoded.png"/>
          <p:cNvPicPr>
            <a:picLocks noChangeAspect="1"/>
          </p:cNvPicPr>
          <p:nvPr/>
        </p:nvPicPr>
        <p:blipFill>
          <a:blip r:embed="rId4"/>
          <a:stretch>
            <a:fillRect/>
          </a:stretch>
        </p:blipFill>
        <p:spPr>
          <a:xfrm>
            <a:off x="6173629" y="2979063"/>
            <a:ext cx="981670" cy="1178004"/>
          </a:xfrm>
          <a:prstGeom prst="rect">
            <a:avLst/>
          </a:prstGeom>
        </p:spPr>
      </p:pic>
      <p:sp>
        <p:nvSpPr>
          <p:cNvPr id="6" name="Text 2"/>
          <p:cNvSpPr/>
          <p:nvPr/>
        </p:nvSpPr>
        <p:spPr>
          <a:xfrm>
            <a:off x="7351633" y="3175397"/>
            <a:ext cx="2454354" cy="306705"/>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Data Trigger</a:t>
            </a:r>
            <a:endParaRPr lang="en-US" sz="1900" dirty="0"/>
          </a:p>
        </p:txBody>
      </p:sp>
      <p:sp>
        <p:nvSpPr>
          <p:cNvPr id="7" name="Text 3"/>
          <p:cNvSpPr/>
          <p:nvPr/>
        </p:nvSpPr>
        <p:spPr>
          <a:xfrm>
            <a:off x="7351633" y="3599855"/>
            <a:ext cx="6591538" cy="314087"/>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New leads automatically activate workflow</a:t>
            </a:r>
            <a:endParaRPr lang="en-US" sz="1500" dirty="0"/>
          </a:p>
        </p:txBody>
      </p:sp>
      <p:pic>
        <p:nvPicPr>
          <p:cNvPr id="8" name="Image 2" descr="preencoded.png"/>
          <p:cNvPicPr>
            <a:picLocks noChangeAspect="1"/>
          </p:cNvPicPr>
          <p:nvPr/>
        </p:nvPicPr>
        <p:blipFill>
          <a:blip r:embed="rId5"/>
          <a:stretch>
            <a:fillRect/>
          </a:stretch>
        </p:blipFill>
        <p:spPr>
          <a:xfrm>
            <a:off x="6173629" y="4157067"/>
            <a:ext cx="981670" cy="1178004"/>
          </a:xfrm>
          <a:prstGeom prst="rect">
            <a:avLst/>
          </a:prstGeom>
        </p:spPr>
      </p:pic>
      <p:sp>
        <p:nvSpPr>
          <p:cNvPr id="9" name="Text 4"/>
          <p:cNvSpPr/>
          <p:nvPr/>
        </p:nvSpPr>
        <p:spPr>
          <a:xfrm>
            <a:off x="7351633" y="4353401"/>
            <a:ext cx="2454354" cy="306705"/>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Processing Logic</a:t>
            </a:r>
            <a:endParaRPr lang="en-US" sz="1900" dirty="0"/>
          </a:p>
        </p:txBody>
      </p:sp>
      <p:sp>
        <p:nvSpPr>
          <p:cNvPr id="10" name="Text 5"/>
          <p:cNvSpPr/>
          <p:nvPr/>
        </p:nvSpPr>
        <p:spPr>
          <a:xfrm>
            <a:off x="7351633" y="4777859"/>
            <a:ext cx="6591538" cy="314087"/>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Conditional routing based on lead attributes</a:t>
            </a:r>
            <a:endParaRPr lang="en-US" sz="1500" dirty="0"/>
          </a:p>
        </p:txBody>
      </p:sp>
      <p:pic>
        <p:nvPicPr>
          <p:cNvPr id="11" name="Image 3" descr="preencoded.png"/>
          <p:cNvPicPr>
            <a:picLocks noChangeAspect="1"/>
          </p:cNvPicPr>
          <p:nvPr/>
        </p:nvPicPr>
        <p:blipFill>
          <a:blip r:embed="rId6"/>
          <a:stretch>
            <a:fillRect/>
          </a:stretch>
        </p:blipFill>
        <p:spPr>
          <a:xfrm>
            <a:off x="6173629" y="5335072"/>
            <a:ext cx="981670" cy="1178004"/>
          </a:xfrm>
          <a:prstGeom prst="rect">
            <a:avLst/>
          </a:prstGeom>
        </p:spPr>
      </p:pic>
      <p:sp>
        <p:nvSpPr>
          <p:cNvPr id="12" name="Text 6"/>
          <p:cNvSpPr/>
          <p:nvPr/>
        </p:nvSpPr>
        <p:spPr>
          <a:xfrm>
            <a:off x="7351633" y="5531406"/>
            <a:ext cx="2454354" cy="306705"/>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Email Dispatch</a:t>
            </a:r>
            <a:endParaRPr lang="en-US" sz="1900" dirty="0"/>
          </a:p>
        </p:txBody>
      </p:sp>
      <p:sp>
        <p:nvSpPr>
          <p:cNvPr id="13" name="Text 7"/>
          <p:cNvSpPr/>
          <p:nvPr/>
        </p:nvSpPr>
        <p:spPr>
          <a:xfrm>
            <a:off x="7351633" y="5955863"/>
            <a:ext cx="6591538" cy="314087"/>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Scheduled delivery at optimal times</a:t>
            </a:r>
            <a:endParaRPr lang="en-US" sz="1500" dirty="0"/>
          </a:p>
        </p:txBody>
      </p:sp>
      <p:pic>
        <p:nvPicPr>
          <p:cNvPr id="14" name="Image 4" descr="preencoded.png"/>
          <p:cNvPicPr>
            <a:picLocks noChangeAspect="1"/>
          </p:cNvPicPr>
          <p:nvPr/>
        </p:nvPicPr>
        <p:blipFill>
          <a:blip r:embed="rId7"/>
          <a:stretch>
            <a:fillRect/>
          </a:stretch>
        </p:blipFill>
        <p:spPr>
          <a:xfrm>
            <a:off x="6173629" y="6513076"/>
            <a:ext cx="981670" cy="1178004"/>
          </a:xfrm>
          <a:prstGeom prst="rect">
            <a:avLst/>
          </a:prstGeom>
        </p:spPr>
      </p:pic>
      <p:sp>
        <p:nvSpPr>
          <p:cNvPr id="15" name="Text 8"/>
          <p:cNvSpPr/>
          <p:nvPr/>
        </p:nvSpPr>
        <p:spPr>
          <a:xfrm>
            <a:off x="7351633" y="6709410"/>
            <a:ext cx="2454354" cy="306705"/>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Log Updates</a:t>
            </a:r>
            <a:endParaRPr lang="en-US" sz="1900" dirty="0"/>
          </a:p>
        </p:txBody>
      </p:sp>
      <p:sp>
        <p:nvSpPr>
          <p:cNvPr id="16" name="Text 9"/>
          <p:cNvSpPr/>
          <p:nvPr/>
        </p:nvSpPr>
        <p:spPr>
          <a:xfrm>
            <a:off x="7351633" y="7133868"/>
            <a:ext cx="6591538" cy="314087"/>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Real-time status tracking in Sheets</a:t>
            </a:r>
            <a:endParaRPr lang="en-US" sz="1500" dirty="0"/>
          </a:p>
        </p:txBody>
      </p:sp>
      <p:pic>
        <p:nvPicPr>
          <p:cNvPr id="17" name="Picture 16">
            <a:extLst>
              <a:ext uri="{FF2B5EF4-FFF2-40B4-BE49-F238E27FC236}">
                <a16:creationId xmlns:a16="http://schemas.microsoft.com/office/drawing/2014/main" id="{B0EEAF47-064C-DDCD-A9DF-A8D92D3C1C7E}"/>
              </a:ext>
            </a:extLst>
          </p:cNvPr>
          <p:cNvPicPr>
            <a:picLocks noChangeAspect="1"/>
          </p:cNvPicPr>
          <p:nvPr/>
        </p:nvPicPr>
        <p:blipFill>
          <a:blip r:embed="rId8"/>
          <a:stretch>
            <a:fillRect/>
          </a:stretch>
        </p:blipFill>
        <p:spPr>
          <a:xfrm>
            <a:off x="12048765" y="7600862"/>
            <a:ext cx="2581635" cy="6287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30097"/>
            <a:ext cx="7649289"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Real-Time Integration Architecture</a:t>
            </a:r>
            <a:endParaRPr lang="en-US" sz="3550" dirty="0"/>
          </a:p>
        </p:txBody>
      </p:sp>
      <p:sp>
        <p:nvSpPr>
          <p:cNvPr id="4" name="Text 1"/>
          <p:cNvSpPr/>
          <p:nvPr/>
        </p:nvSpPr>
        <p:spPr>
          <a:xfrm>
            <a:off x="793790" y="4764048"/>
            <a:ext cx="3502104"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Scheduled Execution</a:t>
            </a:r>
            <a:endParaRPr lang="en-US" sz="2650" dirty="0"/>
          </a:p>
        </p:txBody>
      </p:sp>
      <p:sp>
        <p:nvSpPr>
          <p:cNvPr id="5" name="Text 2"/>
          <p:cNvSpPr/>
          <p:nvPr/>
        </p:nvSpPr>
        <p:spPr>
          <a:xfrm>
            <a:off x="793790" y="5416153"/>
            <a:ext cx="3978116"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Workflows run on configurable schedules—daily scrapes, weekly sends, hourly status checks—ensuring your outreach never sleeps while you do.</a:t>
            </a:r>
            <a:endParaRPr lang="en-US" sz="1750" dirty="0"/>
          </a:p>
        </p:txBody>
      </p:sp>
      <p:sp>
        <p:nvSpPr>
          <p:cNvPr id="6" name="Text 3"/>
          <p:cNvSpPr/>
          <p:nvPr/>
        </p:nvSpPr>
        <p:spPr>
          <a:xfrm>
            <a:off x="5332928" y="4764048"/>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Error Handling</a:t>
            </a:r>
            <a:endParaRPr lang="en-US" sz="2650" dirty="0"/>
          </a:p>
        </p:txBody>
      </p:sp>
      <p:sp>
        <p:nvSpPr>
          <p:cNvPr id="7" name="Text 4"/>
          <p:cNvSpPr/>
          <p:nvPr/>
        </p:nvSpPr>
        <p:spPr>
          <a:xfrm>
            <a:off x="5332928" y="5416153"/>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Built-in retry logic and notification alerts catch issues before they impact campaigns, with detailed logging for troubleshooting.</a:t>
            </a:r>
            <a:endParaRPr lang="en-US" sz="1750" dirty="0"/>
          </a:p>
        </p:txBody>
      </p:sp>
      <p:sp>
        <p:nvSpPr>
          <p:cNvPr id="8" name="Text 5"/>
          <p:cNvSpPr/>
          <p:nvPr/>
        </p:nvSpPr>
        <p:spPr>
          <a:xfrm>
            <a:off x="9872067" y="4764048"/>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Scalable Design</a:t>
            </a:r>
            <a:endParaRPr lang="en-US" sz="2650" dirty="0"/>
          </a:p>
        </p:txBody>
      </p:sp>
      <p:sp>
        <p:nvSpPr>
          <p:cNvPr id="9" name="Text 6"/>
          <p:cNvSpPr/>
          <p:nvPr/>
        </p:nvSpPr>
        <p:spPr>
          <a:xfrm>
            <a:off x="9872067" y="5416153"/>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Start with dozens of contacts, scale to thousands. The architecture handles growing volumes without performance degradation.</a:t>
            </a:r>
            <a:endParaRPr lang="en-US" sz="1750" dirty="0"/>
          </a:p>
        </p:txBody>
      </p:sp>
      <p:pic>
        <p:nvPicPr>
          <p:cNvPr id="10" name="Picture 9">
            <a:extLst>
              <a:ext uri="{FF2B5EF4-FFF2-40B4-BE49-F238E27FC236}">
                <a16:creationId xmlns:a16="http://schemas.microsoft.com/office/drawing/2014/main" id="{A1C76771-5006-0099-470E-549ADB3574C1}"/>
              </a:ext>
            </a:extLst>
          </p:cNvPr>
          <p:cNvPicPr>
            <a:picLocks noChangeAspect="1"/>
          </p:cNvPicPr>
          <p:nvPr/>
        </p:nvPicPr>
        <p:blipFill>
          <a:blip r:embed="rId4"/>
          <a:stretch>
            <a:fillRect/>
          </a:stretch>
        </p:blipFill>
        <p:spPr>
          <a:xfrm>
            <a:off x="12048765" y="7600862"/>
            <a:ext cx="2581635" cy="6287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84942" y="893921"/>
            <a:ext cx="6861929" cy="346472"/>
          </a:xfrm>
          <a:prstGeom prst="rect">
            <a:avLst/>
          </a:prstGeom>
          <a:noFill/>
          <a:ln/>
        </p:spPr>
        <p:txBody>
          <a:bodyPr wrap="none" lIns="0" tIns="0" rIns="0" bIns="0" rtlCol="0" anchor="t"/>
          <a:lstStyle/>
          <a:p>
            <a:pPr marL="0" indent="0" algn="l">
              <a:lnSpc>
                <a:spcPts val="2700"/>
              </a:lnSpc>
              <a:buNone/>
            </a:pPr>
            <a:r>
              <a:rPr lang="en-US" sz="3200" b="1" dirty="0">
                <a:solidFill>
                  <a:srgbClr val="000000"/>
                </a:solidFill>
                <a:latin typeface="Inter Bold" pitchFamily="34" charset="0"/>
                <a:ea typeface="Inter Bold" pitchFamily="34" charset="-122"/>
                <a:cs typeface="Inter Bold" pitchFamily="34" charset="-120"/>
              </a:rPr>
              <a:t>Performance Tracking — Data-Driven Optimization</a:t>
            </a:r>
            <a:endParaRPr lang="en-US" sz="3200" dirty="0"/>
          </a:p>
        </p:txBody>
      </p:sp>
      <p:sp>
        <p:nvSpPr>
          <p:cNvPr id="3" name="Text 1"/>
          <p:cNvSpPr/>
          <p:nvPr/>
        </p:nvSpPr>
        <p:spPr>
          <a:xfrm>
            <a:off x="1281393" y="1868790"/>
            <a:ext cx="11915214" cy="742939"/>
          </a:xfrm>
          <a:prstGeom prst="rect">
            <a:avLst/>
          </a:prstGeom>
          <a:noFill/>
          <a:ln/>
        </p:spPr>
        <p:txBody>
          <a:bodyPr wrap="none" lIns="0" tIns="0" rIns="0" bIns="0" rtlCol="0" anchor="t"/>
          <a:lstStyle/>
          <a:p>
            <a:pPr marL="0" indent="0" algn="l">
              <a:lnSpc>
                <a:spcPts val="1700"/>
              </a:lnSpc>
              <a:buNone/>
            </a:pPr>
            <a:r>
              <a:rPr lang="en-US" sz="2000" dirty="0">
                <a:solidFill>
                  <a:srgbClr val="272525"/>
                </a:solidFill>
                <a:latin typeface="Inter" pitchFamily="34" charset="0"/>
                <a:ea typeface="Inter" pitchFamily="34" charset="-122"/>
                <a:cs typeface="Inter" pitchFamily="34" charset="-120"/>
              </a:rPr>
              <a:t>Every email sent generates insights. Open rates, click-throughs, and response timing flow back into Google Sheets, </a:t>
            </a:r>
          </a:p>
          <a:p>
            <a:pPr marL="0" indent="0" algn="l">
              <a:lnSpc>
                <a:spcPts val="1700"/>
              </a:lnSpc>
              <a:buNone/>
            </a:pPr>
            <a:r>
              <a:rPr lang="en-US" sz="2000" dirty="0">
                <a:solidFill>
                  <a:srgbClr val="272525"/>
                </a:solidFill>
                <a:latin typeface="Inter" pitchFamily="34" charset="0"/>
                <a:ea typeface="Inter" pitchFamily="34" charset="-122"/>
                <a:cs typeface="Inter" pitchFamily="34" charset="-120"/>
              </a:rPr>
              <a:t>creating a feedback loop that continuously improves campaign effectiveness.</a:t>
            </a:r>
            <a:endParaRPr lang="en-US" sz="2000" dirty="0"/>
          </a:p>
        </p:txBody>
      </p:sp>
      <p:pic>
        <p:nvPicPr>
          <p:cNvPr id="4" name="Image 0" descr="preencoded.png"/>
          <p:cNvPicPr>
            <a:picLocks noChangeAspect="1"/>
          </p:cNvPicPr>
          <p:nvPr/>
        </p:nvPicPr>
        <p:blipFill>
          <a:blip r:embed="rId3"/>
          <a:stretch>
            <a:fillRect/>
          </a:stretch>
        </p:blipFill>
        <p:spPr>
          <a:xfrm>
            <a:off x="3381028" y="2788871"/>
            <a:ext cx="7931686" cy="4200336"/>
          </a:xfrm>
          <a:prstGeom prst="rect">
            <a:avLst/>
          </a:prstGeom>
        </p:spPr>
      </p:pic>
      <p:sp>
        <p:nvSpPr>
          <p:cNvPr id="5" name="Shape 2"/>
          <p:cNvSpPr/>
          <p:nvPr/>
        </p:nvSpPr>
        <p:spPr>
          <a:xfrm>
            <a:off x="6356509" y="8616196"/>
            <a:ext cx="138470" cy="138470"/>
          </a:xfrm>
          <a:prstGeom prst="roundRect">
            <a:avLst>
              <a:gd name="adj" fmla="val 13207"/>
            </a:avLst>
          </a:prstGeom>
          <a:solidFill>
            <a:srgbClr val="151738"/>
          </a:solidFill>
          <a:ln/>
        </p:spPr>
        <p:txBody>
          <a:bodyPr/>
          <a:lstStyle/>
          <a:p>
            <a:endParaRPr lang="en-IN"/>
          </a:p>
        </p:txBody>
      </p:sp>
      <p:sp>
        <p:nvSpPr>
          <p:cNvPr id="6" name="Text 3"/>
          <p:cNvSpPr/>
          <p:nvPr/>
        </p:nvSpPr>
        <p:spPr>
          <a:xfrm>
            <a:off x="6555938" y="8616196"/>
            <a:ext cx="683062" cy="138589"/>
          </a:xfrm>
          <a:prstGeom prst="rect">
            <a:avLst/>
          </a:prstGeom>
          <a:noFill/>
          <a:ln/>
        </p:spPr>
        <p:txBody>
          <a:bodyPr wrap="none" lIns="0" tIns="0" rIns="0" bIns="0" rtlCol="0" anchor="t"/>
          <a:lstStyle/>
          <a:p>
            <a:pPr marL="0" indent="0" algn="l">
              <a:lnSpc>
                <a:spcPts val="1050"/>
              </a:lnSpc>
              <a:buNone/>
            </a:pPr>
            <a:r>
              <a:rPr lang="en-US" sz="1050" dirty="0">
                <a:solidFill>
                  <a:srgbClr val="272525"/>
                </a:solidFill>
                <a:latin typeface="Inter" pitchFamily="34" charset="0"/>
                <a:ea typeface="Inter" pitchFamily="34" charset="-122"/>
                <a:cs typeface="Inter" pitchFamily="34" charset="-120"/>
              </a:rPr>
              <a:t>Open Rate</a:t>
            </a:r>
            <a:endParaRPr lang="en-US" sz="1050" dirty="0"/>
          </a:p>
        </p:txBody>
      </p:sp>
      <p:sp>
        <p:nvSpPr>
          <p:cNvPr id="7" name="Shape 4"/>
          <p:cNvSpPr/>
          <p:nvPr/>
        </p:nvSpPr>
        <p:spPr>
          <a:xfrm>
            <a:off x="7391400" y="8616196"/>
            <a:ext cx="138470" cy="138470"/>
          </a:xfrm>
          <a:prstGeom prst="roundRect">
            <a:avLst>
              <a:gd name="adj" fmla="val 13207"/>
            </a:avLst>
          </a:prstGeom>
          <a:solidFill>
            <a:srgbClr val="393F9B"/>
          </a:solidFill>
          <a:ln/>
        </p:spPr>
        <p:txBody>
          <a:bodyPr/>
          <a:lstStyle/>
          <a:p>
            <a:endParaRPr lang="en-IN"/>
          </a:p>
        </p:txBody>
      </p:sp>
      <p:sp>
        <p:nvSpPr>
          <p:cNvPr id="8" name="Text 5"/>
          <p:cNvSpPr/>
          <p:nvPr/>
        </p:nvSpPr>
        <p:spPr>
          <a:xfrm>
            <a:off x="7590830" y="8616196"/>
            <a:ext cx="974169" cy="138589"/>
          </a:xfrm>
          <a:prstGeom prst="rect">
            <a:avLst/>
          </a:prstGeom>
          <a:noFill/>
          <a:ln/>
        </p:spPr>
        <p:txBody>
          <a:bodyPr wrap="none" lIns="0" tIns="0" rIns="0" bIns="0" rtlCol="0" anchor="t"/>
          <a:lstStyle/>
          <a:p>
            <a:pPr marL="0" indent="0" algn="l">
              <a:lnSpc>
                <a:spcPts val="1050"/>
              </a:lnSpc>
              <a:buNone/>
            </a:pPr>
            <a:r>
              <a:rPr lang="en-US" sz="1050" dirty="0">
                <a:solidFill>
                  <a:srgbClr val="272525"/>
                </a:solidFill>
                <a:latin typeface="Inter" pitchFamily="34" charset="0"/>
                <a:ea typeface="Inter" pitchFamily="34" charset="-122"/>
                <a:cs typeface="Inter" pitchFamily="34" charset="-120"/>
              </a:rPr>
              <a:t>Response Rate</a:t>
            </a:r>
            <a:endParaRPr lang="en-US" sz="1050" dirty="0"/>
          </a:p>
        </p:txBody>
      </p:sp>
      <p:sp>
        <p:nvSpPr>
          <p:cNvPr id="9" name="Text 6"/>
          <p:cNvSpPr/>
          <p:nvPr/>
        </p:nvSpPr>
        <p:spPr>
          <a:xfrm>
            <a:off x="484942" y="9187815"/>
            <a:ext cx="13660517" cy="221694"/>
          </a:xfrm>
          <a:prstGeom prst="rect">
            <a:avLst/>
          </a:prstGeom>
          <a:noFill/>
          <a:ln/>
        </p:spPr>
        <p:txBody>
          <a:bodyPr wrap="non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Analytics reveal which message templates resonate, which send times perform best, and which retailer segments show highest engagement—allowing strategic refinement of every campaign element.</a:t>
            </a:r>
            <a:endParaRPr lang="en-US" sz="1050" dirty="0"/>
          </a:p>
        </p:txBody>
      </p:sp>
      <p:pic>
        <p:nvPicPr>
          <p:cNvPr id="10" name="Picture 9">
            <a:extLst>
              <a:ext uri="{FF2B5EF4-FFF2-40B4-BE49-F238E27FC236}">
                <a16:creationId xmlns:a16="http://schemas.microsoft.com/office/drawing/2014/main" id="{6A3AFFD3-E8F5-3429-2D29-0F6D6E18591E}"/>
              </a:ext>
            </a:extLst>
          </p:cNvPr>
          <p:cNvPicPr>
            <a:picLocks noChangeAspect="1"/>
          </p:cNvPicPr>
          <p:nvPr/>
        </p:nvPicPr>
        <p:blipFill>
          <a:blip r:embed="rId4"/>
          <a:stretch>
            <a:fillRect/>
          </a:stretch>
        </p:blipFill>
        <p:spPr>
          <a:xfrm>
            <a:off x="12048765" y="7600862"/>
            <a:ext cx="2581635" cy="6287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1DE0D3-823A-2CEC-266B-2B5498E3E749}"/>
              </a:ext>
            </a:extLst>
          </p:cNvPr>
          <p:cNvPicPr>
            <a:picLocks noChangeAspect="1"/>
          </p:cNvPicPr>
          <p:nvPr/>
        </p:nvPicPr>
        <p:blipFill>
          <a:blip r:embed="rId3"/>
          <a:stretch>
            <a:fillRect/>
          </a:stretch>
        </p:blipFill>
        <p:spPr>
          <a:xfrm>
            <a:off x="12048765" y="7600862"/>
            <a:ext cx="2581635" cy="628738"/>
          </a:xfrm>
          <a:prstGeom prst="rect">
            <a:avLst/>
          </a:prstGeom>
        </p:spPr>
      </p:pic>
      <p:pic>
        <p:nvPicPr>
          <p:cNvPr id="2" name="Image 0" descr="preencoded.png"/>
          <p:cNvPicPr>
            <a:picLocks noChangeAspect="1"/>
          </p:cNvPicPr>
          <p:nvPr/>
        </p:nvPicPr>
        <p:blipFill>
          <a:blip r:embed="rId4"/>
          <a:stretch>
            <a:fillRect/>
          </a:stretch>
        </p:blipFill>
        <p:spPr>
          <a:xfrm>
            <a:off x="0" y="0"/>
            <a:ext cx="5486400" cy="8240435"/>
          </a:xfrm>
          <a:prstGeom prst="rect">
            <a:avLst/>
          </a:prstGeom>
        </p:spPr>
      </p:pic>
      <p:sp>
        <p:nvSpPr>
          <p:cNvPr id="3" name="Text 0"/>
          <p:cNvSpPr/>
          <p:nvPr/>
        </p:nvSpPr>
        <p:spPr>
          <a:xfrm>
            <a:off x="6139339" y="513040"/>
            <a:ext cx="5247561" cy="466368"/>
          </a:xfrm>
          <a:prstGeom prst="rect">
            <a:avLst/>
          </a:prstGeom>
          <a:noFill/>
          <a:ln/>
        </p:spPr>
        <p:txBody>
          <a:bodyPr wrap="none" lIns="0" tIns="0" rIns="0" bIns="0" rtlCol="0" anchor="t"/>
          <a:lstStyle/>
          <a:p>
            <a:pPr marL="0" indent="0" algn="l">
              <a:lnSpc>
                <a:spcPts val="3650"/>
              </a:lnSpc>
              <a:buNone/>
            </a:pPr>
            <a:r>
              <a:rPr lang="en-US" sz="2900" b="1" dirty="0">
                <a:solidFill>
                  <a:srgbClr val="000000"/>
                </a:solidFill>
                <a:latin typeface="Inter Bold" pitchFamily="34" charset="0"/>
                <a:ea typeface="Inter Bold" pitchFamily="34" charset="-122"/>
                <a:cs typeface="Inter Bold" pitchFamily="34" charset="-120"/>
              </a:rPr>
              <a:t>Measurable Business Impact</a:t>
            </a:r>
            <a:endParaRPr lang="en-US" sz="2900" dirty="0"/>
          </a:p>
        </p:txBody>
      </p:sp>
      <p:sp>
        <p:nvSpPr>
          <p:cNvPr id="4" name="Shape 1"/>
          <p:cNvSpPr/>
          <p:nvPr/>
        </p:nvSpPr>
        <p:spPr>
          <a:xfrm>
            <a:off x="6139339" y="1259205"/>
            <a:ext cx="7838123" cy="1477208"/>
          </a:xfrm>
          <a:prstGeom prst="roundRect">
            <a:avLst>
              <a:gd name="adj" fmla="val 7428"/>
            </a:avLst>
          </a:prstGeom>
          <a:solidFill>
            <a:srgbClr val="FFFFFF"/>
          </a:solidFill>
          <a:ln w="22860">
            <a:solidFill>
              <a:srgbClr val="C0C1D7"/>
            </a:solidFill>
            <a:prstDash val="solid"/>
          </a:ln>
        </p:spPr>
        <p:txBody>
          <a:bodyPr/>
          <a:lstStyle/>
          <a:p>
            <a:endParaRPr lang="en-IN"/>
          </a:p>
        </p:txBody>
      </p:sp>
      <p:sp>
        <p:nvSpPr>
          <p:cNvPr id="5" name="Shape 2"/>
          <p:cNvSpPr/>
          <p:nvPr/>
        </p:nvSpPr>
        <p:spPr>
          <a:xfrm>
            <a:off x="6116479" y="1259205"/>
            <a:ext cx="91440" cy="1477208"/>
          </a:xfrm>
          <a:prstGeom prst="roundRect">
            <a:avLst>
              <a:gd name="adj" fmla="val 85693"/>
            </a:avLst>
          </a:prstGeom>
          <a:solidFill>
            <a:srgbClr val="4950BC"/>
          </a:solidFill>
          <a:ln/>
        </p:spPr>
        <p:txBody>
          <a:bodyPr/>
          <a:lstStyle/>
          <a:p>
            <a:endParaRPr lang="en-IN"/>
          </a:p>
        </p:txBody>
      </p:sp>
      <p:sp>
        <p:nvSpPr>
          <p:cNvPr id="6" name="Text 3"/>
          <p:cNvSpPr/>
          <p:nvPr/>
        </p:nvSpPr>
        <p:spPr>
          <a:xfrm>
            <a:off x="6417231" y="1468517"/>
            <a:ext cx="3184803" cy="349687"/>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15 Hours Saved Weekly</a:t>
            </a:r>
            <a:endParaRPr lang="en-US" sz="2200" dirty="0"/>
          </a:p>
        </p:txBody>
      </p:sp>
      <p:sp>
        <p:nvSpPr>
          <p:cNvPr id="7" name="Text 4"/>
          <p:cNvSpPr/>
          <p:nvPr/>
        </p:nvSpPr>
        <p:spPr>
          <a:xfrm>
            <a:off x="6417231" y="1930122"/>
            <a:ext cx="7350919" cy="59697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Manual prospecting, email composition, and follow-up tracking eliminated through intelligent automation</a:t>
            </a:r>
            <a:endParaRPr lang="en-US" sz="1450" dirty="0"/>
          </a:p>
        </p:txBody>
      </p:sp>
      <p:sp>
        <p:nvSpPr>
          <p:cNvPr id="8" name="Shape 5"/>
          <p:cNvSpPr/>
          <p:nvPr/>
        </p:nvSpPr>
        <p:spPr>
          <a:xfrm>
            <a:off x="6139339" y="2922865"/>
            <a:ext cx="7838123" cy="1477208"/>
          </a:xfrm>
          <a:prstGeom prst="roundRect">
            <a:avLst>
              <a:gd name="adj" fmla="val 7428"/>
            </a:avLst>
          </a:prstGeom>
          <a:solidFill>
            <a:srgbClr val="FFFFFF"/>
          </a:solidFill>
          <a:ln w="22860">
            <a:solidFill>
              <a:srgbClr val="C0C1D7"/>
            </a:solidFill>
            <a:prstDash val="solid"/>
          </a:ln>
        </p:spPr>
        <p:txBody>
          <a:bodyPr/>
          <a:lstStyle/>
          <a:p>
            <a:endParaRPr lang="en-IN"/>
          </a:p>
        </p:txBody>
      </p:sp>
      <p:sp>
        <p:nvSpPr>
          <p:cNvPr id="9" name="Shape 6"/>
          <p:cNvSpPr/>
          <p:nvPr/>
        </p:nvSpPr>
        <p:spPr>
          <a:xfrm>
            <a:off x="6116479" y="2922865"/>
            <a:ext cx="91440" cy="1477208"/>
          </a:xfrm>
          <a:prstGeom prst="roundRect">
            <a:avLst>
              <a:gd name="adj" fmla="val 85693"/>
            </a:avLst>
          </a:prstGeom>
          <a:solidFill>
            <a:srgbClr val="4950BC"/>
          </a:solidFill>
          <a:ln/>
        </p:spPr>
        <p:txBody>
          <a:bodyPr/>
          <a:lstStyle/>
          <a:p>
            <a:endParaRPr lang="en-IN"/>
          </a:p>
        </p:txBody>
      </p:sp>
      <p:sp>
        <p:nvSpPr>
          <p:cNvPr id="10" name="Text 7"/>
          <p:cNvSpPr/>
          <p:nvPr/>
        </p:nvSpPr>
        <p:spPr>
          <a:xfrm>
            <a:off x="6417231" y="3132177"/>
            <a:ext cx="3321725" cy="349687"/>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300% Increase in Reach</a:t>
            </a:r>
            <a:endParaRPr lang="en-US" sz="2200" dirty="0"/>
          </a:p>
        </p:txBody>
      </p:sp>
      <p:sp>
        <p:nvSpPr>
          <p:cNvPr id="11" name="Text 8"/>
          <p:cNvSpPr/>
          <p:nvPr/>
        </p:nvSpPr>
        <p:spPr>
          <a:xfrm>
            <a:off x="6417231" y="3593783"/>
            <a:ext cx="7350919" cy="59697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Same team size now contacts three times more qualified retailers with consistent messaging quality</a:t>
            </a:r>
            <a:endParaRPr lang="en-US" sz="1450" dirty="0"/>
          </a:p>
        </p:txBody>
      </p:sp>
      <p:sp>
        <p:nvSpPr>
          <p:cNvPr id="12" name="Shape 9"/>
          <p:cNvSpPr/>
          <p:nvPr/>
        </p:nvSpPr>
        <p:spPr>
          <a:xfrm>
            <a:off x="6139339" y="4586526"/>
            <a:ext cx="7838123" cy="1477208"/>
          </a:xfrm>
          <a:prstGeom prst="roundRect">
            <a:avLst>
              <a:gd name="adj" fmla="val 7428"/>
            </a:avLst>
          </a:prstGeom>
          <a:solidFill>
            <a:srgbClr val="FFFFFF"/>
          </a:solidFill>
          <a:ln w="22860">
            <a:solidFill>
              <a:srgbClr val="C0C1D7"/>
            </a:solidFill>
            <a:prstDash val="solid"/>
          </a:ln>
        </p:spPr>
        <p:txBody>
          <a:bodyPr/>
          <a:lstStyle/>
          <a:p>
            <a:endParaRPr lang="en-IN"/>
          </a:p>
        </p:txBody>
      </p:sp>
      <p:sp>
        <p:nvSpPr>
          <p:cNvPr id="13" name="Shape 10"/>
          <p:cNvSpPr/>
          <p:nvPr/>
        </p:nvSpPr>
        <p:spPr>
          <a:xfrm>
            <a:off x="6116479" y="4586526"/>
            <a:ext cx="91440" cy="1477208"/>
          </a:xfrm>
          <a:prstGeom prst="roundRect">
            <a:avLst>
              <a:gd name="adj" fmla="val 85693"/>
            </a:avLst>
          </a:prstGeom>
          <a:solidFill>
            <a:srgbClr val="4950BC"/>
          </a:solidFill>
          <a:ln/>
        </p:spPr>
        <p:txBody>
          <a:bodyPr/>
          <a:lstStyle/>
          <a:p>
            <a:endParaRPr lang="en-IN"/>
          </a:p>
        </p:txBody>
      </p:sp>
      <p:sp>
        <p:nvSpPr>
          <p:cNvPr id="14" name="Text 11"/>
          <p:cNvSpPr/>
          <p:nvPr/>
        </p:nvSpPr>
        <p:spPr>
          <a:xfrm>
            <a:off x="6417231" y="4795838"/>
            <a:ext cx="3737848" cy="349687"/>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40% Higher Response Rate</a:t>
            </a:r>
            <a:endParaRPr lang="en-US" sz="2200" dirty="0"/>
          </a:p>
        </p:txBody>
      </p:sp>
      <p:sp>
        <p:nvSpPr>
          <p:cNvPr id="15" name="Text 12"/>
          <p:cNvSpPr/>
          <p:nvPr/>
        </p:nvSpPr>
        <p:spPr>
          <a:xfrm>
            <a:off x="6417231" y="5257443"/>
            <a:ext cx="7350919" cy="59697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Personalization and timing optimization drive engagement that generic campaigns cannot match</a:t>
            </a:r>
            <a:endParaRPr lang="en-US" sz="1450" dirty="0"/>
          </a:p>
        </p:txBody>
      </p:sp>
      <p:sp>
        <p:nvSpPr>
          <p:cNvPr id="16" name="Shape 13"/>
          <p:cNvSpPr/>
          <p:nvPr/>
        </p:nvSpPr>
        <p:spPr>
          <a:xfrm>
            <a:off x="6139339" y="6250186"/>
            <a:ext cx="7838123" cy="1477208"/>
          </a:xfrm>
          <a:prstGeom prst="roundRect">
            <a:avLst>
              <a:gd name="adj" fmla="val 7428"/>
            </a:avLst>
          </a:prstGeom>
          <a:solidFill>
            <a:srgbClr val="FFFFFF"/>
          </a:solidFill>
          <a:ln w="22860">
            <a:solidFill>
              <a:srgbClr val="C0C1D7"/>
            </a:solidFill>
            <a:prstDash val="solid"/>
          </a:ln>
        </p:spPr>
        <p:txBody>
          <a:bodyPr/>
          <a:lstStyle/>
          <a:p>
            <a:endParaRPr lang="en-IN"/>
          </a:p>
        </p:txBody>
      </p:sp>
      <p:sp>
        <p:nvSpPr>
          <p:cNvPr id="17" name="Shape 14"/>
          <p:cNvSpPr/>
          <p:nvPr/>
        </p:nvSpPr>
        <p:spPr>
          <a:xfrm>
            <a:off x="6116479" y="6250186"/>
            <a:ext cx="91440" cy="1477208"/>
          </a:xfrm>
          <a:prstGeom prst="roundRect">
            <a:avLst>
              <a:gd name="adj" fmla="val 85693"/>
            </a:avLst>
          </a:prstGeom>
          <a:solidFill>
            <a:srgbClr val="4950BC"/>
          </a:solidFill>
          <a:ln/>
        </p:spPr>
        <p:txBody>
          <a:bodyPr/>
          <a:lstStyle/>
          <a:p>
            <a:endParaRPr lang="en-IN"/>
          </a:p>
        </p:txBody>
      </p:sp>
      <p:sp>
        <p:nvSpPr>
          <p:cNvPr id="18" name="Text 15"/>
          <p:cNvSpPr/>
          <p:nvPr/>
        </p:nvSpPr>
        <p:spPr>
          <a:xfrm>
            <a:off x="6417231" y="6459498"/>
            <a:ext cx="3310533" cy="349687"/>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Zero Missed Follow-Ups</a:t>
            </a:r>
            <a:endParaRPr lang="en-US" sz="2200" dirty="0"/>
          </a:p>
        </p:txBody>
      </p:sp>
      <p:sp>
        <p:nvSpPr>
          <p:cNvPr id="19" name="Text 16"/>
          <p:cNvSpPr/>
          <p:nvPr/>
        </p:nvSpPr>
        <p:spPr>
          <a:xfrm>
            <a:off x="6417231" y="6921103"/>
            <a:ext cx="7350919" cy="596979"/>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Automated sequencing ensures every prospect receives timely follow-up without manual calendar management</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728</Words>
  <Application>Microsoft Office PowerPoint</Application>
  <PresentationFormat>Custom</PresentationFormat>
  <Paragraphs>97</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Inter</vt:lpstr>
      <vt:lpstr>Inter Bold</vt:lpstr>
      <vt:lpstr>Inter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Anshika Sinha</cp:lastModifiedBy>
  <cp:revision>2</cp:revision>
  <dcterms:created xsi:type="dcterms:W3CDTF">2025-10-15T05:42:50Z</dcterms:created>
  <dcterms:modified xsi:type="dcterms:W3CDTF">2025-10-29T13:42:03Z</dcterms:modified>
</cp:coreProperties>
</file>